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7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75" r:id="rId12"/>
    <p:sldId id="265" r:id="rId13"/>
    <p:sldId id="277" r:id="rId14"/>
    <p:sldId id="266" r:id="rId15"/>
    <p:sldId id="267" r:id="rId16"/>
    <p:sldId id="268" r:id="rId17"/>
    <p:sldId id="270" r:id="rId18"/>
    <p:sldId id="272" r:id="rId19"/>
    <p:sldId id="269" r:id="rId20"/>
    <p:sldId id="273" r:id="rId2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rie Schmidt" initials="CS" lastIdx="24" clrIdx="0">
    <p:extLst>
      <p:ext uri="{19B8F6BF-5375-455C-9EA6-DF929625EA0E}">
        <p15:presenceInfo xmlns:p15="http://schemas.microsoft.com/office/powerpoint/2012/main" userId="Carrie Schmidt" providerId="None"/>
      </p:ext>
    </p:extLst>
  </p:cmAuthor>
  <p:cmAuthor id="2" name="Kathleen McLeod" initials="KM" lastIdx="11" clrIdx="1">
    <p:extLst>
      <p:ext uri="{19B8F6BF-5375-455C-9EA6-DF929625EA0E}">
        <p15:presenceInfo xmlns:p15="http://schemas.microsoft.com/office/powerpoint/2012/main" userId="S::kathleen.mcleod@utoronto.ca::0ccc0608-0893-403c-acd6-4529ea413c0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6F0DE2-6797-5B08-F689-6679BA0E1F57}" v="2" dt="2019-04-24T18:48:51.790"/>
    <p1510:client id="{6A7C325B-0C78-9F28-A6EE-7DA428C29041}" v="22" dt="2019-04-24T21:06:48.150"/>
    <p1510:client id="{B2DD272E-7971-00A2-B6EE-AD6869652CE1}" v="27" dt="2019-04-24T15:33:35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3960"/>
  </p:normalViewPr>
  <p:slideViewPr>
    <p:cSldViewPr snapToGrid="0">
      <p:cViewPr varScale="1">
        <p:scale>
          <a:sx n="70" d="100"/>
          <a:sy n="70" d="100"/>
        </p:scale>
        <p:origin x="1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5E40C-9F13-487C-A0F1-723EB749A74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EB3DC1-8A26-4681-BF28-B1D48BE0E963}">
      <dgm:prSet/>
      <dgm:spPr/>
      <dgm:t>
        <a:bodyPr/>
        <a:lstStyle/>
        <a:p>
          <a:r>
            <a:rPr lang="en-US"/>
            <a:t>Leadership</a:t>
          </a:r>
        </a:p>
      </dgm:t>
    </dgm:pt>
    <dgm:pt modelId="{3F952976-4C85-4BAC-9706-38E934541309}" type="parTrans" cxnId="{5206E1DE-498D-4C79-9A51-94DC2FE0293D}">
      <dgm:prSet/>
      <dgm:spPr/>
      <dgm:t>
        <a:bodyPr/>
        <a:lstStyle/>
        <a:p>
          <a:endParaRPr lang="en-US"/>
        </a:p>
      </dgm:t>
    </dgm:pt>
    <dgm:pt modelId="{4F3AEB51-B126-4F3B-AC64-14E080B26C8B}" type="sibTrans" cxnId="{5206E1DE-498D-4C79-9A51-94DC2FE0293D}">
      <dgm:prSet/>
      <dgm:spPr/>
      <dgm:t>
        <a:bodyPr/>
        <a:lstStyle/>
        <a:p>
          <a:endParaRPr lang="en-US"/>
        </a:p>
      </dgm:t>
    </dgm:pt>
    <dgm:pt modelId="{18FBAE74-0072-43E8-8F23-7EFC9043CD55}">
      <dgm:prSet/>
      <dgm:spPr/>
      <dgm:t>
        <a:bodyPr/>
        <a:lstStyle/>
        <a:p>
          <a:r>
            <a:rPr lang="en-US"/>
            <a:t>Integrated and collaborative community</a:t>
          </a:r>
        </a:p>
      </dgm:t>
    </dgm:pt>
    <dgm:pt modelId="{252D7DCB-E2C7-43F7-8DDD-D85511463163}" type="parTrans" cxnId="{3DE99D89-791D-4385-AACC-13F6BEE9179C}">
      <dgm:prSet/>
      <dgm:spPr/>
      <dgm:t>
        <a:bodyPr/>
        <a:lstStyle/>
        <a:p>
          <a:endParaRPr lang="en-US"/>
        </a:p>
      </dgm:t>
    </dgm:pt>
    <dgm:pt modelId="{CAD5FC3A-8576-45DC-99EA-21486FF63E5A}" type="sibTrans" cxnId="{3DE99D89-791D-4385-AACC-13F6BEE9179C}">
      <dgm:prSet/>
      <dgm:spPr/>
      <dgm:t>
        <a:bodyPr/>
        <a:lstStyle/>
        <a:p>
          <a:endParaRPr lang="en-US"/>
        </a:p>
      </dgm:t>
    </dgm:pt>
    <dgm:pt modelId="{6FB99955-729A-4629-9EE5-5B83D843C194}">
      <dgm:prSet/>
      <dgm:spPr/>
      <dgm:t>
        <a:bodyPr/>
        <a:lstStyle/>
        <a:p>
          <a:r>
            <a:rPr lang="en-US"/>
            <a:t>Creativity</a:t>
          </a:r>
        </a:p>
      </dgm:t>
    </dgm:pt>
    <dgm:pt modelId="{749D1CD6-B041-4A3A-AFFB-466A74E98A02}" type="parTrans" cxnId="{0CCB1395-77DD-4820-871D-3DA0A8812C41}">
      <dgm:prSet/>
      <dgm:spPr/>
      <dgm:t>
        <a:bodyPr/>
        <a:lstStyle/>
        <a:p>
          <a:endParaRPr lang="en-US"/>
        </a:p>
      </dgm:t>
    </dgm:pt>
    <dgm:pt modelId="{5081E2A8-ADBF-4023-A918-33D35DE514BA}" type="sibTrans" cxnId="{0CCB1395-77DD-4820-871D-3DA0A8812C41}">
      <dgm:prSet/>
      <dgm:spPr/>
      <dgm:t>
        <a:bodyPr/>
        <a:lstStyle/>
        <a:p>
          <a:endParaRPr lang="en-US"/>
        </a:p>
      </dgm:t>
    </dgm:pt>
    <dgm:pt modelId="{020734A6-1A7B-4C4D-81ED-9FF677B7D943}">
      <dgm:prSet/>
      <dgm:spPr/>
      <dgm:t>
        <a:bodyPr/>
        <a:lstStyle/>
        <a:p>
          <a:r>
            <a:rPr lang="en-US"/>
            <a:t>Agility</a:t>
          </a:r>
        </a:p>
      </dgm:t>
    </dgm:pt>
    <dgm:pt modelId="{E4088764-5A2A-4384-9E3F-D7B3300DAD7F}" type="parTrans" cxnId="{593BB2DC-90CE-4CD1-A0E2-30ED8523D8D9}">
      <dgm:prSet/>
      <dgm:spPr/>
      <dgm:t>
        <a:bodyPr/>
        <a:lstStyle/>
        <a:p>
          <a:endParaRPr lang="en-US"/>
        </a:p>
      </dgm:t>
    </dgm:pt>
    <dgm:pt modelId="{2F6DE19C-D5B2-4960-A69C-CE90662C4293}" type="sibTrans" cxnId="{593BB2DC-90CE-4CD1-A0E2-30ED8523D8D9}">
      <dgm:prSet/>
      <dgm:spPr/>
      <dgm:t>
        <a:bodyPr/>
        <a:lstStyle/>
        <a:p>
          <a:endParaRPr lang="en-US"/>
        </a:p>
      </dgm:t>
    </dgm:pt>
    <dgm:pt modelId="{7824765E-B32C-4B4D-88C7-0E5A8F5D5F17}">
      <dgm:prSet/>
      <dgm:spPr/>
      <dgm:t>
        <a:bodyPr/>
        <a:lstStyle/>
        <a:p>
          <a:r>
            <a:rPr lang="en-US"/>
            <a:t>Transparency</a:t>
          </a:r>
        </a:p>
      </dgm:t>
    </dgm:pt>
    <dgm:pt modelId="{C70117ED-3419-48BD-BC0F-A3D2C7C3F986}" type="parTrans" cxnId="{E8B95B62-5C35-4BAB-A483-38FAF1420A5F}">
      <dgm:prSet/>
      <dgm:spPr/>
      <dgm:t>
        <a:bodyPr/>
        <a:lstStyle/>
        <a:p>
          <a:endParaRPr lang="en-US"/>
        </a:p>
      </dgm:t>
    </dgm:pt>
    <dgm:pt modelId="{27DF3C9B-C0A4-4AFC-BAA7-C860BCBDB3A1}" type="sibTrans" cxnId="{E8B95B62-5C35-4BAB-A483-38FAF1420A5F}">
      <dgm:prSet/>
      <dgm:spPr/>
      <dgm:t>
        <a:bodyPr/>
        <a:lstStyle/>
        <a:p>
          <a:endParaRPr lang="en-US"/>
        </a:p>
      </dgm:t>
    </dgm:pt>
    <dgm:pt modelId="{048C00DE-513D-4366-BC26-69370934EF80}">
      <dgm:prSet/>
      <dgm:spPr/>
      <dgm:t>
        <a:bodyPr/>
        <a:lstStyle/>
        <a:p>
          <a:r>
            <a:rPr lang="en-US"/>
            <a:t>Trust</a:t>
          </a:r>
        </a:p>
      </dgm:t>
    </dgm:pt>
    <dgm:pt modelId="{A204C4A3-DC68-467F-A8E8-1A9D50CCCCDE}" type="parTrans" cxnId="{CDB83A67-CFF2-44E3-8A09-2865A0831A7F}">
      <dgm:prSet/>
      <dgm:spPr/>
      <dgm:t>
        <a:bodyPr/>
        <a:lstStyle/>
        <a:p>
          <a:endParaRPr lang="en-US"/>
        </a:p>
      </dgm:t>
    </dgm:pt>
    <dgm:pt modelId="{B2E0F0B0-72AA-40B6-834F-A48F87445396}" type="sibTrans" cxnId="{CDB83A67-CFF2-44E3-8A09-2865A0831A7F}">
      <dgm:prSet/>
      <dgm:spPr/>
      <dgm:t>
        <a:bodyPr/>
        <a:lstStyle/>
        <a:p>
          <a:endParaRPr lang="en-US"/>
        </a:p>
      </dgm:t>
    </dgm:pt>
    <dgm:pt modelId="{04892E23-1EF0-46CE-B588-8B2E38869698}" type="pres">
      <dgm:prSet presAssocID="{A135E40C-9F13-487C-A0F1-723EB749A749}" presName="vert0" presStyleCnt="0">
        <dgm:presLayoutVars>
          <dgm:dir/>
          <dgm:animOne val="branch"/>
          <dgm:animLvl val="lvl"/>
        </dgm:presLayoutVars>
      </dgm:prSet>
      <dgm:spPr/>
    </dgm:pt>
    <dgm:pt modelId="{7FB34894-391A-4643-A3D9-E2049EC959CF}" type="pres">
      <dgm:prSet presAssocID="{36EB3DC1-8A26-4681-BF28-B1D48BE0E963}" presName="thickLine" presStyleLbl="alignNode1" presStyleIdx="0" presStyleCnt="6"/>
      <dgm:spPr/>
    </dgm:pt>
    <dgm:pt modelId="{B15A0D94-B8A2-4A37-9749-E2B2B598AB13}" type="pres">
      <dgm:prSet presAssocID="{36EB3DC1-8A26-4681-BF28-B1D48BE0E963}" presName="horz1" presStyleCnt="0"/>
      <dgm:spPr/>
    </dgm:pt>
    <dgm:pt modelId="{BB320CBD-6951-4662-A6B0-44705E03F149}" type="pres">
      <dgm:prSet presAssocID="{36EB3DC1-8A26-4681-BF28-B1D48BE0E963}" presName="tx1" presStyleLbl="revTx" presStyleIdx="0" presStyleCnt="6"/>
      <dgm:spPr/>
    </dgm:pt>
    <dgm:pt modelId="{EFCCCBDC-CE02-40B9-891E-A5AF2C382DBD}" type="pres">
      <dgm:prSet presAssocID="{36EB3DC1-8A26-4681-BF28-B1D48BE0E963}" presName="vert1" presStyleCnt="0"/>
      <dgm:spPr/>
    </dgm:pt>
    <dgm:pt modelId="{E1030176-02F7-45C3-9951-7C0D0BAB41E6}" type="pres">
      <dgm:prSet presAssocID="{18FBAE74-0072-43E8-8F23-7EFC9043CD55}" presName="thickLine" presStyleLbl="alignNode1" presStyleIdx="1" presStyleCnt="6"/>
      <dgm:spPr/>
    </dgm:pt>
    <dgm:pt modelId="{CC7C25B1-C652-4811-826D-ACFAFBBD6D5A}" type="pres">
      <dgm:prSet presAssocID="{18FBAE74-0072-43E8-8F23-7EFC9043CD55}" presName="horz1" presStyleCnt="0"/>
      <dgm:spPr/>
    </dgm:pt>
    <dgm:pt modelId="{23D53D9F-E95A-4C6A-952E-92259878A794}" type="pres">
      <dgm:prSet presAssocID="{18FBAE74-0072-43E8-8F23-7EFC9043CD55}" presName="tx1" presStyleLbl="revTx" presStyleIdx="1" presStyleCnt="6"/>
      <dgm:spPr/>
    </dgm:pt>
    <dgm:pt modelId="{E87F150D-4B99-45B2-93C8-D0D1AF6D05B3}" type="pres">
      <dgm:prSet presAssocID="{18FBAE74-0072-43E8-8F23-7EFC9043CD55}" presName="vert1" presStyleCnt="0"/>
      <dgm:spPr/>
    </dgm:pt>
    <dgm:pt modelId="{94E040AE-8E11-4788-9386-40CA07D741D9}" type="pres">
      <dgm:prSet presAssocID="{6FB99955-729A-4629-9EE5-5B83D843C194}" presName="thickLine" presStyleLbl="alignNode1" presStyleIdx="2" presStyleCnt="6"/>
      <dgm:spPr/>
    </dgm:pt>
    <dgm:pt modelId="{41158989-ABCF-4C15-B675-967DE6BC700E}" type="pres">
      <dgm:prSet presAssocID="{6FB99955-729A-4629-9EE5-5B83D843C194}" presName="horz1" presStyleCnt="0"/>
      <dgm:spPr/>
    </dgm:pt>
    <dgm:pt modelId="{7A600705-E90C-415A-BFF2-E64524F22FA2}" type="pres">
      <dgm:prSet presAssocID="{6FB99955-729A-4629-9EE5-5B83D843C194}" presName="tx1" presStyleLbl="revTx" presStyleIdx="2" presStyleCnt="6"/>
      <dgm:spPr/>
    </dgm:pt>
    <dgm:pt modelId="{F3482B0F-DFB1-47BC-A72D-81006B0DBCFE}" type="pres">
      <dgm:prSet presAssocID="{6FB99955-729A-4629-9EE5-5B83D843C194}" presName="vert1" presStyleCnt="0"/>
      <dgm:spPr/>
    </dgm:pt>
    <dgm:pt modelId="{5AC6BAFF-2C4C-4B6E-80BA-CFCC6B29F74A}" type="pres">
      <dgm:prSet presAssocID="{020734A6-1A7B-4C4D-81ED-9FF677B7D943}" presName="thickLine" presStyleLbl="alignNode1" presStyleIdx="3" presStyleCnt="6"/>
      <dgm:spPr/>
    </dgm:pt>
    <dgm:pt modelId="{10B35CFB-FEFF-4B0D-BC05-1D4F5C2795D7}" type="pres">
      <dgm:prSet presAssocID="{020734A6-1A7B-4C4D-81ED-9FF677B7D943}" presName="horz1" presStyleCnt="0"/>
      <dgm:spPr/>
    </dgm:pt>
    <dgm:pt modelId="{0D57A1BD-94E0-41BE-A0C0-96ED90CA5B2B}" type="pres">
      <dgm:prSet presAssocID="{020734A6-1A7B-4C4D-81ED-9FF677B7D943}" presName="tx1" presStyleLbl="revTx" presStyleIdx="3" presStyleCnt="6"/>
      <dgm:spPr/>
    </dgm:pt>
    <dgm:pt modelId="{0D8C7553-C454-4D3B-B351-AFA8619B8E49}" type="pres">
      <dgm:prSet presAssocID="{020734A6-1A7B-4C4D-81ED-9FF677B7D943}" presName="vert1" presStyleCnt="0"/>
      <dgm:spPr/>
    </dgm:pt>
    <dgm:pt modelId="{78821E80-76B8-4F14-80DD-2608D02FAE78}" type="pres">
      <dgm:prSet presAssocID="{7824765E-B32C-4B4D-88C7-0E5A8F5D5F17}" presName="thickLine" presStyleLbl="alignNode1" presStyleIdx="4" presStyleCnt="6"/>
      <dgm:spPr/>
    </dgm:pt>
    <dgm:pt modelId="{19F802C0-1E86-4B14-9799-DB85033807EA}" type="pres">
      <dgm:prSet presAssocID="{7824765E-B32C-4B4D-88C7-0E5A8F5D5F17}" presName="horz1" presStyleCnt="0"/>
      <dgm:spPr/>
    </dgm:pt>
    <dgm:pt modelId="{32EA145D-77FE-4DAE-B8F2-4B1833A72F0F}" type="pres">
      <dgm:prSet presAssocID="{7824765E-B32C-4B4D-88C7-0E5A8F5D5F17}" presName="tx1" presStyleLbl="revTx" presStyleIdx="4" presStyleCnt="6"/>
      <dgm:spPr/>
    </dgm:pt>
    <dgm:pt modelId="{D4756F33-7BD8-4AAB-9585-E25C2A26AF04}" type="pres">
      <dgm:prSet presAssocID="{7824765E-B32C-4B4D-88C7-0E5A8F5D5F17}" presName="vert1" presStyleCnt="0"/>
      <dgm:spPr/>
    </dgm:pt>
    <dgm:pt modelId="{0535361A-ADF0-4762-8EE3-7FB1F26CD7B9}" type="pres">
      <dgm:prSet presAssocID="{048C00DE-513D-4366-BC26-69370934EF80}" presName="thickLine" presStyleLbl="alignNode1" presStyleIdx="5" presStyleCnt="6"/>
      <dgm:spPr/>
    </dgm:pt>
    <dgm:pt modelId="{C828665B-9ADA-4214-9FC8-9412407C2D03}" type="pres">
      <dgm:prSet presAssocID="{048C00DE-513D-4366-BC26-69370934EF80}" presName="horz1" presStyleCnt="0"/>
      <dgm:spPr/>
    </dgm:pt>
    <dgm:pt modelId="{B180A586-0BD6-4097-9183-F36D3ECA04FF}" type="pres">
      <dgm:prSet presAssocID="{048C00DE-513D-4366-BC26-69370934EF80}" presName="tx1" presStyleLbl="revTx" presStyleIdx="5" presStyleCnt="6"/>
      <dgm:spPr/>
    </dgm:pt>
    <dgm:pt modelId="{69063652-D2B4-4A68-860E-BB1BA0A95CA3}" type="pres">
      <dgm:prSet presAssocID="{048C00DE-513D-4366-BC26-69370934EF80}" presName="vert1" presStyleCnt="0"/>
      <dgm:spPr/>
    </dgm:pt>
  </dgm:ptLst>
  <dgm:cxnLst>
    <dgm:cxn modelId="{BBADF560-48C8-4909-90DF-7C5C7D15AAF9}" type="presOf" srcId="{7824765E-B32C-4B4D-88C7-0E5A8F5D5F17}" destId="{32EA145D-77FE-4DAE-B8F2-4B1833A72F0F}" srcOrd="0" destOrd="0" presId="urn:microsoft.com/office/officeart/2008/layout/LinedList"/>
    <dgm:cxn modelId="{E8B95B62-5C35-4BAB-A483-38FAF1420A5F}" srcId="{A135E40C-9F13-487C-A0F1-723EB749A749}" destId="{7824765E-B32C-4B4D-88C7-0E5A8F5D5F17}" srcOrd="4" destOrd="0" parTransId="{C70117ED-3419-48BD-BC0F-A3D2C7C3F986}" sibTransId="{27DF3C9B-C0A4-4AFC-BAA7-C860BCBDB3A1}"/>
    <dgm:cxn modelId="{4ABD1763-301F-433F-9E76-19D1A7E36CC1}" type="presOf" srcId="{36EB3DC1-8A26-4681-BF28-B1D48BE0E963}" destId="{BB320CBD-6951-4662-A6B0-44705E03F149}" srcOrd="0" destOrd="0" presId="urn:microsoft.com/office/officeart/2008/layout/LinedList"/>
    <dgm:cxn modelId="{CDB83A67-CFF2-44E3-8A09-2865A0831A7F}" srcId="{A135E40C-9F13-487C-A0F1-723EB749A749}" destId="{048C00DE-513D-4366-BC26-69370934EF80}" srcOrd="5" destOrd="0" parTransId="{A204C4A3-DC68-467F-A8E8-1A9D50CCCCDE}" sibTransId="{B2E0F0B0-72AA-40B6-834F-A48F87445396}"/>
    <dgm:cxn modelId="{99B3C76B-850F-4D18-A2D0-3271188D10A6}" type="presOf" srcId="{18FBAE74-0072-43E8-8F23-7EFC9043CD55}" destId="{23D53D9F-E95A-4C6A-952E-92259878A794}" srcOrd="0" destOrd="0" presId="urn:microsoft.com/office/officeart/2008/layout/LinedList"/>
    <dgm:cxn modelId="{C1133E7A-36B6-484F-802F-EFB8E2E3BD24}" type="presOf" srcId="{A135E40C-9F13-487C-A0F1-723EB749A749}" destId="{04892E23-1EF0-46CE-B588-8B2E38869698}" srcOrd="0" destOrd="0" presId="urn:microsoft.com/office/officeart/2008/layout/LinedList"/>
    <dgm:cxn modelId="{3DE99D89-791D-4385-AACC-13F6BEE9179C}" srcId="{A135E40C-9F13-487C-A0F1-723EB749A749}" destId="{18FBAE74-0072-43E8-8F23-7EFC9043CD55}" srcOrd="1" destOrd="0" parTransId="{252D7DCB-E2C7-43F7-8DDD-D85511463163}" sibTransId="{CAD5FC3A-8576-45DC-99EA-21486FF63E5A}"/>
    <dgm:cxn modelId="{0BF1E98F-0800-4246-8DE6-B0AFD6C7659C}" type="presOf" srcId="{048C00DE-513D-4366-BC26-69370934EF80}" destId="{B180A586-0BD6-4097-9183-F36D3ECA04FF}" srcOrd="0" destOrd="0" presId="urn:microsoft.com/office/officeart/2008/layout/LinedList"/>
    <dgm:cxn modelId="{0CCB1395-77DD-4820-871D-3DA0A8812C41}" srcId="{A135E40C-9F13-487C-A0F1-723EB749A749}" destId="{6FB99955-729A-4629-9EE5-5B83D843C194}" srcOrd="2" destOrd="0" parTransId="{749D1CD6-B041-4A3A-AFFB-466A74E98A02}" sibTransId="{5081E2A8-ADBF-4023-A918-33D35DE514BA}"/>
    <dgm:cxn modelId="{4B73B9AB-D551-4406-A2D6-6322DA46DDAF}" type="presOf" srcId="{6FB99955-729A-4629-9EE5-5B83D843C194}" destId="{7A600705-E90C-415A-BFF2-E64524F22FA2}" srcOrd="0" destOrd="0" presId="urn:microsoft.com/office/officeart/2008/layout/LinedList"/>
    <dgm:cxn modelId="{593BB2DC-90CE-4CD1-A0E2-30ED8523D8D9}" srcId="{A135E40C-9F13-487C-A0F1-723EB749A749}" destId="{020734A6-1A7B-4C4D-81ED-9FF677B7D943}" srcOrd="3" destOrd="0" parTransId="{E4088764-5A2A-4384-9E3F-D7B3300DAD7F}" sibTransId="{2F6DE19C-D5B2-4960-A69C-CE90662C4293}"/>
    <dgm:cxn modelId="{5206E1DE-498D-4C79-9A51-94DC2FE0293D}" srcId="{A135E40C-9F13-487C-A0F1-723EB749A749}" destId="{36EB3DC1-8A26-4681-BF28-B1D48BE0E963}" srcOrd="0" destOrd="0" parTransId="{3F952976-4C85-4BAC-9706-38E934541309}" sibTransId="{4F3AEB51-B126-4F3B-AC64-14E080B26C8B}"/>
    <dgm:cxn modelId="{291C9FFD-3AC9-4F80-B2B6-FBCDEAEFA048}" type="presOf" srcId="{020734A6-1A7B-4C4D-81ED-9FF677B7D943}" destId="{0D57A1BD-94E0-41BE-A0C0-96ED90CA5B2B}" srcOrd="0" destOrd="0" presId="urn:microsoft.com/office/officeart/2008/layout/LinedList"/>
    <dgm:cxn modelId="{F4345CB7-F7E0-45F1-84F8-6802C0DEE799}" type="presParOf" srcId="{04892E23-1EF0-46CE-B588-8B2E38869698}" destId="{7FB34894-391A-4643-A3D9-E2049EC959CF}" srcOrd="0" destOrd="0" presId="urn:microsoft.com/office/officeart/2008/layout/LinedList"/>
    <dgm:cxn modelId="{05613A6E-F0FB-4DD3-BCC6-4DB309FD1083}" type="presParOf" srcId="{04892E23-1EF0-46CE-B588-8B2E38869698}" destId="{B15A0D94-B8A2-4A37-9749-E2B2B598AB13}" srcOrd="1" destOrd="0" presId="urn:microsoft.com/office/officeart/2008/layout/LinedList"/>
    <dgm:cxn modelId="{03B39F6E-D691-48E5-8874-B309F1CFB25E}" type="presParOf" srcId="{B15A0D94-B8A2-4A37-9749-E2B2B598AB13}" destId="{BB320CBD-6951-4662-A6B0-44705E03F149}" srcOrd="0" destOrd="0" presId="urn:microsoft.com/office/officeart/2008/layout/LinedList"/>
    <dgm:cxn modelId="{FA79AB59-AC46-4074-BDCD-8040CDCE778D}" type="presParOf" srcId="{B15A0D94-B8A2-4A37-9749-E2B2B598AB13}" destId="{EFCCCBDC-CE02-40B9-891E-A5AF2C382DBD}" srcOrd="1" destOrd="0" presId="urn:microsoft.com/office/officeart/2008/layout/LinedList"/>
    <dgm:cxn modelId="{1294E9FE-54B4-4024-BDAF-05CE875CE49D}" type="presParOf" srcId="{04892E23-1EF0-46CE-B588-8B2E38869698}" destId="{E1030176-02F7-45C3-9951-7C0D0BAB41E6}" srcOrd="2" destOrd="0" presId="urn:microsoft.com/office/officeart/2008/layout/LinedList"/>
    <dgm:cxn modelId="{F93F52BC-D543-4B0C-87B1-B802DBDB61C9}" type="presParOf" srcId="{04892E23-1EF0-46CE-B588-8B2E38869698}" destId="{CC7C25B1-C652-4811-826D-ACFAFBBD6D5A}" srcOrd="3" destOrd="0" presId="urn:microsoft.com/office/officeart/2008/layout/LinedList"/>
    <dgm:cxn modelId="{B334BB79-CCEA-4721-93D2-B252E448643F}" type="presParOf" srcId="{CC7C25B1-C652-4811-826D-ACFAFBBD6D5A}" destId="{23D53D9F-E95A-4C6A-952E-92259878A794}" srcOrd="0" destOrd="0" presId="urn:microsoft.com/office/officeart/2008/layout/LinedList"/>
    <dgm:cxn modelId="{0704EC62-DD97-406D-B892-059DA4D5BB0C}" type="presParOf" srcId="{CC7C25B1-C652-4811-826D-ACFAFBBD6D5A}" destId="{E87F150D-4B99-45B2-93C8-D0D1AF6D05B3}" srcOrd="1" destOrd="0" presId="urn:microsoft.com/office/officeart/2008/layout/LinedList"/>
    <dgm:cxn modelId="{B1220238-6B25-48E9-8D23-8B9938552697}" type="presParOf" srcId="{04892E23-1EF0-46CE-B588-8B2E38869698}" destId="{94E040AE-8E11-4788-9386-40CA07D741D9}" srcOrd="4" destOrd="0" presId="urn:microsoft.com/office/officeart/2008/layout/LinedList"/>
    <dgm:cxn modelId="{2E10C3B9-3B20-4191-BB4F-CE1BE9F996C6}" type="presParOf" srcId="{04892E23-1EF0-46CE-B588-8B2E38869698}" destId="{41158989-ABCF-4C15-B675-967DE6BC700E}" srcOrd="5" destOrd="0" presId="urn:microsoft.com/office/officeart/2008/layout/LinedList"/>
    <dgm:cxn modelId="{ED46CA38-D736-479A-B7F5-9835CC2294BD}" type="presParOf" srcId="{41158989-ABCF-4C15-B675-967DE6BC700E}" destId="{7A600705-E90C-415A-BFF2-E64524F22FA2}" srcOrd="0" destOrd="0" presId="urn:microsoft.com/office/officeart/2008/layout/LinedList"/>
    <dgm:cxn modelId="{A45140B4-4988-420D-A2DF-D816A61FDC64}" type="presParOf" srcId="{41158989-ABCF-4C15-B675-967DE6BC700E}" destId="{F3482B0F-DFB1-47BC-A72D-81006B0DBCFE}" srcOrd="1" destOrd="0" presId="urn:microsoft.com/office/officeart/2008/layout/LinedList"/>
    <dgm:cxn modelId="{D8ED71A4-6F9F-48A0-9011-80938DF07072}" type="presParOf" srcId="{04892E23-1EF0-46CE-B588-8B2E38869698}" destId="{5AC6BAFF-2C4C-4B6E-80BA-CFCC6B29F74A}" srcOrd="6" destOrd="0" presId="urn:microsoft.com/office/officeart/2008/layout/LinedList"/>
    <dgm:cxn modelId="{C14E5C8F-DA42-4CF6-933C-2CA2C2F68935}" type="presParOf" srcId="{04892E23-1EF0-46CE-B588-8B2E38869698}" destId="{10B35CFB-FEFF-4B0D-BC05-1D4F5C2795D7}" srcOrd="7" destOrd="0" presId="urn:microsoft.com/office/officeart/2008/layout/LinedList"/>
    <dgm:cxn modelId="{6E819685-53E2-4ECE-82FD-C6BB29C60688}" type="presParOf" srcId="{10B35CFB-FEFF-4B0D-BC05-1D4F5C2795D7}" destId="{0D57A1BD-94E0-41BE-A0C0-96ED90CA5B2B}" srcOrd="0" destOrd="0" presId="urn:microsoft.com/office/officeart/2008/layout/LinedList"/>
    <dgm:cxn modelId="{C7A28315-EEE1-4E63-84B6-D36D5A685CC8}" type="presParOf" srcId="{10B35CFB-FEFF-4B0D-BC05-1D4F5C2795D7}" destId="{0D8C7553-C454-4D3B-B351-AFA8619B8E49}" srcOrd="1" destOrd="0" presId="urn:microsoft.com/office/officeart/2008/layout/LinedList"/>
    <dgm:cxn modelId="{DE0EAAB4-087A-4F65-B6AE-51F47D87C5FD}" type="presParOf" srcId="{04892E23-1EF0-46CE-B588-8B2E38869698}" destId="{78821E80-76B8-4F14-80DD-2608D02FAE78}" srcOrd="8" destOrd="0" presId="urn:microsoft.com/office/officeart/2008/layout/LinedList"/>
    <dgm:cxn modelId="{57775C44-8761-472E-B802-8BBF8F08F322}" type="presParOf" srcId="{04892E23-1EF0-46CE-B588-8B2E38869698}" destId="{19F802C0-1E86-4B14-9799-DB85033807EA}" srcOrd="9" destOrd="0" presId="urn:microsoft.com/office/officeart/2008/layout/LinedList"/>
    <dgm:cxn modelId="{AC4E7482-D5C1-43E2-BB9F-FD74BB5F5686}" type="presParOf" srcId="{19F802C0-1E86-4B14-9799-DB85033807EA}" destId="{32EA145D-77FE-4DAE-B8F2-4B1833A72F0F}" srcOrd="0" destOrd="0" presId="urn:microsoft.com/office/officeart/2008/layout/LinedList"/>
    <dgm:cxn modelId="{96BC2FD4-2F1A-497C-8B86-56F14AE022C2}" type="presParOf" srcId="{19F802C0-1E86-4B14-9799-DB85033807EA}" destId="{D4756F33-7BD8-4AAB-9585-E25C2A26AF04}" srcOrd="1" destOrd="0" presId="urn:microsoft.com/office/officeart/2008/layout/LinedList"/>
    <dgm:cxn modelId="{FB3FE32E-BF37-4D2F-B275-D3852D724605}" type="presParOf" srcId="{04892E23-1EF0-46CE-B588-8B2E38869698}" destId="{0535361A-ADF0-4762-8EE3-7FB1F26CD7B9}" srcOrd="10" destOrd="0" presId="urn:microsoft.com/office/officeart/2008/layout/LinedList"/>
    <dgm:cxn modelId="{FFFEFAE5-BB19-49DE-A865-3EF46B5F97F5}" type="presParOf" srcId="{04892E23-1EF0-46CE-B588-8B2E38869698}" destId="{C828665B-9ADA-4214-9FC8-9412407C2D03}" srcOrd="11" destOrd="0" presId="urn:microsoft.com/office/officeart/2008/layout/LinedList"/>
    <dgm:cxn modelId="{1748B247-2D17-439D-BE4C-A6AD2E14CF59}" type="presParOf" srcId="{C828665B-9ADA-4214-9FC8-9412407C2D03}" destId="{B180A586-0BD6-4097-9183-F36D3ECA04FF}" srcOrd="0" destOrd="0" presId="urn:microsoft.com/office/officeart/2008/layout/LinedList"/>
    <dgm:cxn modelId="{FAF1109B-2E79-4D97-908C-7CAD21AB00E5}" type="presParOf" srcId="{C828665B-9ADA-4214-9FC8-9412407C2D03}" destId="{69063652-D2B4-4A68-860E-BB1BA0A95C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152A70-4121-43B7-AB19-DC7BABA65B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93E67F4-EDEA-4BCB-AB5E-23321A90E6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Direction and a way forward</a:t>
          </a:r>
        </a:p>
      </dgm:t>
    </dgm:pt>
    <dgm:pt modelId="{8F58F297-98AC-479D-8522-B7CC39023CF1}" type="parTrans" cxnId="{B2FAEA79-08E7-4CDD-9ABA-E75FADF5E5A4}">
      <dgm:prSet/>
      <dgm:spPr/>
      <dgm:t>
        <a:bodyPr/>
        <a:lstStyle/>
        <a:p>
          <a:endParaRPr lang="en-US"/>
        </a:p>
      </dgm:t>
    </dgm:pt>
    <dgm:pt modelId="{801A7863-8594-4789-AFBB-CE9454B18C5F}" type="sibTrans" cxnId="{B2FAEA79-08E7-4CDD-9ABA-E75FADF5E5A4}">
      <dgm:prSet/>
      <dgm:spPr/>
      <dgm:t>
        <a:bodyPr/>
        <a:lstStyle/>
        <a:p>
          <a:endParaRPr lang="en-US"/>
        </a:p>
      </dgm:t>
    </dgm:pt>
    <dgm:pt modelId="{7B06C590-631E-448C-9DB0-694E5BC1D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trust and transparency</a:t>
          </a:r>
        </a:p>
      </dgm:t>
    </dgm:pt>
    <dgm:pt modelId="{ECCB67DF-EE1D-4BC4-BC9E-8EE0A26A75EC}" type="parTrans" cxnId="{B089C316-71F3-4347-8F52-C753C6943D1B}">
      <dgm:prSet/>
      <dgm:spPr/>
      <dgm:t>
        <a:bodyPr/>
        <a:lstStyle/>
        <a:p>
          <a:endParaRPr lang="en-US"/>
        </a:p>
      </dgm:t>
    </dgm:pt>
    <dgm:pt modelId="{9BEEFDB7-12E0-452F-961E-C9E01A199B8D}" type="sibTrans" cxnId="{B089C316-71F3-4347-8F52-C753C6943D1B}">
      <dgm:prSet/>
      <dgm:spPr/>
      <dgm:t>
        <a:bodyPr/>
        <a:lstStyle/>
        <a:p>
          <a:endParaRPr lang="en-US"/>
        </a:p>
      </dgm:t>
    </dgm:pt>
    <dgm:pt modelId="{1DD43E27-1D25-44F2-903E-6B66581C7C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Bolster priority setting, accountability and shared decision making</a:t>
          </a:r>
        </a:p>
      </dgm:t>
    </dgm:pt>
    <dgm:pt modelId="{3DB1511B-99CA-4B2F-99B7-8D85B0EEB830}" type="parTrans" cxnId="{190A7535-9C30-42D9-846B-DC0811641A52}">
      <dgm:prSet/>
      <dgm:spPr/>
      <dgm:t>
        <a:bodyPr/>
        <a:lstStyle/>
        <a:p>
          <a:endParaRPr lang="en-US"/>
        </a:p>
      </dgm:t>
    </dgm:pt>
    <dgm:pt modelId="{9F33F448-F4E3-4669-871F-B829C1BA6F68}" type="sibTrans" cxnId="{190A7535-9C30-42D9-846B-DC0811641A52}">
      <dgm:prSet/>
      <dgm:spPr/>
      <dgm:t>
        <a:bodyPr/>
        <a:lstStyle/>
        <a:p>
          <a:endParaRPr lang="en-US"/>
        </a:p>
      </dgm:t>
    </dgm:pt>
    <dgm:pt modelId="{50C13136-78F8-4DF1-8FA5-761425116B8E}" type="pres">
      <dgm:prSet presAssocID="{BC152A70-4121-43B7-AB19-DC7BABA65B4E}" presName="root" presStyleCnt="0">
        <dgm:presLayoutVars>
          <dgm:dir/>
          <dgm:resizeHandles val="exact"/>
        </dgm:presLayoutVars>
      </dgm:prSet>
      <dgm:spPr/>
    </dgm:pt>
    <dgm:pt modelId="{5166F679-42D2-4B3A-AB42-28C89956475B}" type="pres">
      <dgm:prSet presAssocID="{C93E67F4-EDEA-4BCB-AB5E-23321A90E65D}" presName="compNode" presStyleCnt="0"/>
      <dgm:spPr/>
    </dgm:pt>
    <dgm:pt modelId="{7C09171D-B19F-4064-9E02-A17A277435DB}" type="pres">
      <dgm:prSet presAssocID="{C93E67F4-EDEA-4BCB-AB5E-23321A90E65D}" presName="bgRect" presStyleLbl="bgShp" presStyleIdx="0" presStyleCnt="3"/>
      <dgm:spPr/>
    </dgm:pt>
    <dgm:pt modelId="{DF0AF25B-E3F9-4D8D-8C5F-5062E2D5C36F}" type="pres">
      <dgm:prSet presAssocID="{C93E67F4-EDEA-4BCB-AB5E-23321A90E6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CB55457-DEFB-4549-BA64-E70BE4905802}" type="pres">
      <dgm:prSet presAssocID="{C93E67F4-EDEA-4BCB-AB5E-23321A90E65D}" presName="spaceRect" presStyleCnt="0"/>
      <dgm:spPr/>
    </dgm:pt>
    <dgm:pt modelId="{03FCF1AC-F9A2-48A8-B907-FA7521B5122A}" type="pres">
      <dgm:prSet presAssocID="{C93E67F4-EDEA-4BCB-AB5E-23321A90E65D}" presName="parTx" presStyleLbl="revTx" presStyleIdx="0" presStyleCnt="3">
        <dgm:presLayoutVars>
          <dgm:chMax val="0"/>
          <dgm:chPref val="0"/>
        </dgm:presLayoutVars>
      </dgm:prSet>
      <dgm:spPr/>
    </dgm:pt>
    <dgm:pt modelId="{45FF9BC9-9DE5-4471-B8BD-9FD6F99043B5}" type="pres">
      <dgm:prSet presAssocID="{801A7863-8594-4789-AFBB-CE9454B18C5F}" presName="sibTrans" presStyleCnt="0"/>
      <dgm:spPr/>
    </dgm:pt>
    <dgm:pt modelId="{06C18D68-5A5C-4E2E-9BBD-CFD0B7E45328}" type="pres">
      <dgm:prSet presAssocID="{7B06C590-631E-448C-9DB0-694E5BC1DECA}" presName="compNode" presStyleCnt="0"/>
      <dgm:spPr/>
    </dgm:pt>
    <dgm:pt modelId="{4597B721-5F8D-456E-983B-D6855A6CB2CB}" type="pres">
      <dgm:prSet presAssocID="{7B06C590-631E-448C-9DB0-694E5BC1DECA}" presName="bgRect" presStyleLbl="bgShp" presStyleIdx="1" presStyleCnt="3"/>
      <dgm:spPr/>
    </dgm:pt>
    <dgm:pt modelId="{D9682FAE-22F4-43BE-B42C-C028D7F39E5B}" type="pres">
      <dgm:prSet presAssocID="{7B06C590-631E-448C-9DB0-694E5BC1DE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1282495-CCCA-49DE-9B0E-F0FABD29B01D}" type="pres">
      <dgm:prSet presAssocID="{7B06C590-631E-448C-9DB0-694E5BC1DECA}" presName="spaceRect" presStyleCnt="0"/>
      <dgm:spPr/>
    </dgm:pt>
    <dgm:pt modelId="{DA827ADC-1676-4B80-87C6-3789E30D1F27}" type="pres">
      <dgm:prSet presAssocID="{7B06C590-631E-448C-9DB0-694E5BC1DECA}" presName="parTx" presStyleLbl="revTx" presStyleIdx="1" presStyleCnt="3">
        <dgm:presLayoutVars>
          <dgm:chMax val="0"/>
          <dgm:chPref val="0"/>
        </dgm:presLayoutVars>
      </dgm:prSet>
      <dgm:spPr/>
    </dgm:pt>
    <dgm:pt modelId="{33EE62E1-1935-436E-9513-00346102DAED}" type="pres">
      <dgm:prSet presAssocID="{9BEEFDB7-12E0-452F-961E-C9E01A199B8D}" presName="sibTrans" presStyleCnt="0"/>
      <dgm:spPr/>
    </dgm:pt>
    <dgm:pt modelId="{665ED02D-2C9F-4F52-B67A-C9BC1FA30C74}" type="pres">
      <dgm:prSet presAssocID="{1DD43E27-1D25-44F2-903E-6B66581C7C61}" presName="compNode" presStyleCnt="0"/>
      <dgm:spPr/>
    </dgm:pt>
    <dgm:pt modelId="{F8B8FF0A-9B35-4053-AD8A-291882E640BD}" type="pres">
      <dgm:prSet presAssocID="{1DD43E27-1D25-44F2-903E-6B66581C7C61}" presName="bgRect" presStyleLbl="bgShp" presStyleIdx="2" presStyleCnt="3"/>
      <dgm:spPr/>
    </dgm:pt>
    <dgm:pt modelId="{8BB59937-BF53-4AC3-80EF-C830309E092A}" type="pres">
      <dgm:prSet presAssocID="{1DD43E27-1D25-44F2-903E-6B66581C7C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50297767-76E9-47D6-8FED-4058BE3B90A3}" type="pres">
      <dgm:prSet presAssocID="{1DD43E27-1D25-44F2-903E-6B66581C7C61}" presName="spaceRect" presStyleCnt="0"/>
      <dgm:spPr/>
    </dgm:pt>
    <dgm:pt modelId="{914CA636-E8B8-48E7-82CE-6CCB1BE2D2D2}" type="pres">
      <dgm:prSet presAssocID="{1DD43E27-1D25-44F2-903E-6B66581C7C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89C316-71F3-4347-8F52-C753C6943D1B}" srcId="{BC152A70-4121-43B7-AB19-DC7BABA65B4E}" destId="{7B06C590-631E-448C-9DB0-694E5BC1DECA}" srcOrd="1" destOrd="0" parTransId="{ECCB67DF-EE1D-4BC4-BC9E-8EE0A26A75EC}" sibTransId="{9BEEFDB7-12E0-452F-961E-C9E01A199B8D}"/>
    <dgm:cxn modelId="{190A7535-9C30-42D9-846B-DC0811641A52}" srcId="{BC152A70-4121-43B7-AB19-DC7BABA65B4E}" destId="{1DD43E27-1D25-44F2-903E-6B66581C7C61}" srcOrd="2" destOrd="0" parTransId="{3DB1511B-99CA-4B2F-99B7-8D85B0EEB830}" sibTransId="{9F33F448-F4E3-4669-871F-B829C1BA6F68}"/>
    <dgm:cxn modelId="{2982EF58-2822-4D23-87A2-6C07DB29F0AA}" type="presOf" srcId="{1DD43E27-1D25-44F2-903E-6B66581C7C61}" destId="{914CA636-E8B8-48E7-82CE-6CCB1BE2D2D2}" srcOrd="0" destOrd="0" presId="urn:microsoft.com/office/officeart/2018/2/layout/IconVerticalSolidList"/>
    <dgm:cxn modelId="{352FC268-DC71-4F95-A1AC-577E1A3D07C8}" type="presOf" srcId="{7B06C590-631E-448C-9DB0-694E5BC1DECA}" destId="{DA827ADC-1676-4B80-87C6-3789E30D1F27}" srcOrd="0" destOrd="0" presId="urn:microsoft.com/office/officeart/2018/2/layout/IconVerticalSolidList"/>
    <dgm:cxn modelId="{B2FAEA79-08E7-4CDD-9ABA-E75FADF5E5A4}" srcId="{BC152A70-4121-43B7-AB19-DC7BABA65B4E}" destId="{C93E67F4-EDEA-4BCB-AB5E-23321A90E65D}" srcOrd="0" destOrd="0" parTransId="{8F58F297-98AC-479D-8522-B7CC39023CF1}" sibTransId="{801A7863-8594-4789-AFBB-CE9454B18C5F}"/>
    <dgm:cxn modelId="{E79646DF-85BC-4191-90AF-103F7DE68EB3}" type="presOf" srcId="{C93E67F4-EDEA-4BCB-AB5E-23321A90E65D}" destId="{03FCF1AC-F9A2-48A8-B907-FA7521B5122A}" srcOrd="0" destOrd="0" presId="urn:microsoft.com/office/officeart/2018/2/layout/IconVerticalSolidList"/>
    <dgm:cxn modelId="{AB7EF5E1-7DCA-460A-891D-0C8862E40110}" type="presOf" srcId="{BC152A70-4121-43B7-AB19-DC7BABA65B4E}" destId="{50C13136-78F8-4DF1-8FA5-761425116B8E}" srcOrd="0" destOrd="0" presId="urn:microsoft.com/office/officeart/2018/2/layout/IconVerticalSolidList"/>
    <dgm:cxn modelId="{8916A0B4-3C38-4C08-881C-DE9A362A98A9}" type="presParOf" srcId="{50C13136-78F8-4DF1-8FA5-761425116B8E}" destId="{5166F679-42D2-4B3A-AB42-28C89956475B}" srcOrd="0" destOrd="0" presId="urn:microsoft.com/office/officeart/2018/2/layout/IconVerticalSolidList"/>
    <dgm:cxn modelId="{ADE169C0-F1DC-4908-BC67-7230CA70C6F2}" type="presParOf" srcId="{5166F679-42D2-4B3A-AB42-28C89956475B}" destId="{7C09171D-B19F-4064-9E02-A17A277435DB}" srcOrd="0" destOrd="0" presId="urn:microsoft.com/office/officeart/2018/2/layout/IconVerticalSolidList"/>
    <dgm:cxn modelId="{7CD222A8-1142-4F2B-8110-F2BBE4429578}" type="presParOf" srcId="{5166F679-42D2-4B3A-AB42-28C89956475B}" destId="{DF0AF25B-E3F9-4D8D-8C5F-5062E2D5C36F}" srcOrd="1" destOrd="0" presId="urn:microsoft.com/office/officeart/2018/2/layout/IconVerticalSolidList"/>
    <dgm:cxn modelId="{B1917A53-CF26-496F-BB66-773C82538CC2}" type="presParOf" srcId="{5166F679-42D2-4B3A-AB42-28C89956475B}" destId="{FCB55457-DEFB-4549-BA64-E70BE4905802}" srcOrd="2" destOrd="0" presId="urn:microsoft.com/office/officeart/2018/2/layout/IconVerticalSolidList"/>
    <dgm:cxn modelId="{C524AFBA-8C19-490F-9EE3-34A044EC87F2}" type="presParOf" srcId="{5166F679-42D2-4B3A-AB42-28C89956475B}" destId="{03FCF1AC-F9A2-48A8-B907-FA7521B5122A}" srcOrd="3" destOrd="0" presId="urn:microsoft.com/office/officeart/2018/2/layout/IconVerticalSolidList"/>
    <dgm:cxn modelId="{8439E891-2FE0-43CD-8302-36EC3CE20F3A}" type="presParOf" srcId="{50C13136-78F8-4DF1-8FA5-761425116B8E}" destId="{45FF9BC9-9DE5-4471-B8BD-9FD6F99043B5}" srcOrd="1" destOrd="0" presId="urn:microsoft.com/office/officeart/2018/2/layout/IconVerticalSolidList"/>
    <dgm:cxn modelId="{F6331D1A-33EA-4DD9-86BD-EF0827748A9B}" type="presParOf" srcId="{50C13136-78F8-4DF1-8FA5-761425116B8E}" destId="{06C18D68-5A5C-4E2E-9BBD-CFD0B7E45328}" srcOrd="2" destOrd="0" presId="urn:microsoft.com/office/officeart/2018/2/layout/IconVerticalSolidList"/>
    <dgm:cxn modelId="{6B6CD383-42F8-40C6-9127-F22D21A0CBDD}" type="presParOf" srcId="{06C18D68-5A5C-4E2E-9BBD-CFD0B7E45328}" destId="{4597B721-5F8D-456E-983B-D6855A6CB2CB}" srcOrd="0" destOrd="0" presId="urn:microsoft.com/office/officeart/2018/2/layout/IconVerticalSolidList"/>
    <dgm:cxn modelId="{DDF5C04C-D7A1-4C5A-80AC-3C69974C56CC}" type="presParOf" srcId="{06C18D68-5A5C-4E2E-9BBD-CFD0B7E45328}" destId="{D9682FAE-22F4-43BE-B42C-C028D7F39E5B}" srcOrd="1" destOrd="0" presId="urn:microsoft.com/office/officeart/2018/2/layout/IconVerticalSolidList"/>
    <dgm:cxn modelId="{FA1FFD98-08EE-4EF9-8B77-367FEA16C0F2}" type="presParOf" srcId="{06C18D68-5A5C-4E2E-9BBD-CFD0B7E45328}" destId="{51282495-CCCA-49DE-9B0E-F0FABD29B01D}" srcOrd="2" destOrd="0" presId="urn:microsoft.com/office/officeart/2018/2/layout/IconVerticalSolidList"/>
    <dgm:cxn modelId="{B3557505-3C3F-41A9-BB9A-8A2161D526B4}" type="presParOf" srcId="{06C18D68-5A5C-4E2E-9BBD-CFD0B7E45328}" destId="{DA827ADC-1676-4B80-87C6-3789E30D1F27}" srcOrd="3" destOrd="0" presId="urn:microsoft.com/office/officeart/2018/2/layout/IconVerticalSolidList"/>
    <dgm:cxn modelId="{48B58F6C-FF15-458A-9143-E76F838A5A85}" type="presParOf" srcId="{50C13136-78F8-4DF1-8FA5-761425116B8E}" destId="{33EE62E1-1935-436E-9513-00346102DAED}" srcOrd="3" destOrd="0" presId="urn:microsoft.com/office/officeart/2018/2/layout/IconVerticalSolidList"/>
    <dgm:cxn modelId="{72198D59-D3E6-4228-9FDF-860B38124EF6}" type="presParOf" srcId="{50C13136-78F8-4DF1-8FA5-761425116B8E}" destId="{665ED02D-2C9F-4F52-B67A-C9BC1FA30C74}" srcOrd="4" destOrd="0" presId="urn:microsoft.com/office/officeart/2018/2/layout/IconVerticalSolidList"/>
    <dgm:cxn modelId="{19DCA7C8-B978-4B4C-B24F-BD297C77F5D2}" type="presParOf" srcId="{665ED02D-2C9F-4F52-B67A-C9BC1FA30C74}" destId="{F8B8FF0A-9B35-4053-AD8A-291882E640BD}" srcOrd="0" destOrd="0" presId="urn:microsoft.com/office/officeart/2018/2/layout/IconVerticalSolidList"/>
    <dgm:cxn modelId="{AF477772-3863-42E0-8F2C-94A4168C4B55}" type="presParOf" srcId="{665ED02D-2C9F-4F52-B67A-C9BC1FA30C74}" destId="{8BB59937-BF53-4AC3-80EF-C830309E092A}" srcOrd="1" destOrd="0" presId="urn:microsoft.com/office/officeart/2018/2/layout/IconVerticalSolidList"/>
    <dgm:cxn modelId="{6A290E37-8901-4FDA-8660-8320BA63C51D}" type="presParOf" srcId="{665ED02D-2C9F-4F52-B67A-C9BC1FA30C74}" destId="{50297767-76E9-47D6-8FED-4058BE3B90A3}" srcOrd="2" destOrd="0" presId="urn:microsoft.com/office/officeart/2018/2/layout/IconVerticalSolidList"/>
    <dgm:cxn modelId="{C6B40D77-2DC1-49B2-8038-719946AC996E}" type="presParOf" srcId="{665ED02D-2C9F-4F52-B67A-C9BC1FA30C74}" destId="{914CA636-E8B8-48E7-82CE-6CCB1BE2D2D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34894-391A-4643-A3D9-E2049EC959CF}">
      <dsp:nvSpPr>
        <dsp:cNvPr id="0" name=""/>
        <dsp:cNvSpPr/>
      </dsp:nvSpPr>
      <dsp:spPr>
        <a:xfrm>
          <a:off x="0" y="1373"/>
          <a:ext cx="29133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20CBD-6951-4662-A6B0-44705E03F149}">
      <dsp:nvSpPr>
        <dsp:cNvPr id="0" name=""/>
        <dsp:cNvSpPr/>
      </dsp:nvSpPr>
      <dsp:spPr>
        <a:xfrm>
          <a:off x="0" y="137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Leadership</a:t>
          </a:r>
        </a:p>
      </dsp:txBody>
      <dsp:txXfrm>
        <a:off x="0" y="1373"/>
        <a:ext cx="2913311" cy="468270"/>
      </dsp:txXfrm>
    </dsp:sp>
    <dsp:sp modelId="{E1030176-02F7-45C3-9951-7C0D0BAB41E6}">
      <dsp:nvSpPr>
        <dsp:cNvPr id="0" name=""/>
        <dsp:cNvSpPr/>
      </dsp:nvSpPr>
      <dsp:spPr>
        <a:xfrm>
          <a:off x="0" y="469643"/>
          <a:ext cx="291331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53D9F-E95A-4C6A-952E-92259878A794}">
      <dsp:nvSpPr>
        <dsp:cNvPr id="0" name=""/>
        <dsp:cNvSpPr/>
      </dsp:nvSpPr>
      <dsp:spPr>
        <a:xfrm>
          <a:off x="0" y="46964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Integrated and collaborative community</a:t>
          </a:r>
        </a:p>
      </dsp:txBody>
      <dsp:txXfrm>
        <a:off x="0" y="469643"/>
        <a:ext cx="2913311" cy="468270"/>
      </dsp:txXfrm>
    </dsp:sp>
    <dsp:sp modelId="{94E040AE-8E11-4788-9386-40CA07D741D9}">
      <dsp:nvSpPr>
        <dsp:cNvPr id="0" name=""/>
        <dsp:cNvSpPr/>
      </dsp:nvSpPr>
      <dsp:spPr>
        <a:xfrm>
          <a:off x="0" y="937913"/>
          <a:ext cx="2913311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00705-E90C-415A-BFF2-E64524F22FA2}">
      <dsp:nvSpPr>
        <dsp:cNvPr id="0" name=""/>
        <dsp:cNvSpPr/>
      </dsp:nvSpPr>
      <dsp:spPr>
        <a:xfrm>
          <a:off x="0" y="93791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Creativity</a:t>
          </a:r>
        </a:p>
      </dsp:txBody>
      <dsp:txXfrm>
        <a:off x="0" y="937913"/>
        <a:ext cx="2913311" cy="468270"/>
      </dsp:txXfrm>
    </dsp:sp>
    <dsp:sp modelId="{5AC6BAFF-2C4C-4B6E-80BA-CFCC6B29F74A}">
      <dsp:nvSpPr>
        <dsp:cNvPr id="0" name=""/>
        <dsp:cNvSpPr/>
      </dsp:nvSpPr>
      <dsp:spPr>
        <a:xfrm>
          <a:off x="0" y="1406183"/>
          <a:ext cx="291331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7A1BD-94E0-41BE-A0C0-96ED90CA5B2B}">
      <dsp:nvSpPr>
        <dsp:cNvPr id="0" name=""/>
        <dsp:cNvSpPr/>
      </dsp:nvSpPr>
      <dsp:spPr>
        <a:xfrm>
          <a:off x="0" y="140618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Agility</a:t>
          </a:r>
        </a:p>
      </dsp:txBody>
      <dsp:txXfrm>
        <a:off x="0" y="1406183"/>
        <a:ext cx="2913311" cy="468270"/>
      </dsp:txXfrm>
    </dsp:sp>
    <dsp:sp modelId="{78821E80-76B8-4F14-80DD-2608D02FAE78}">
      <dsp:nvSpPr>
        <dsp:cNvPr id="0" name=""/>
        <dsp:cNvSpPr/>
      </dsp:nvSpPr>
      <dsp:spPr>
        <a:xfrm>
          <a:off x="0" y="1874453"/>
          <a:ext cx="2913311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A145D-77FE-4DAE-B8F2-4B1833A72F0F}">
      <dsp:nvSpPr>
        <dsp:cNvPr id="0" name=""/>
        <dsp:cNvSpPr/>
      </dsp:nvSpPr>
      <dsp:spPr>
        <a:xfrm>
          <a:off x="0" y="187445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Transparency</a:t>
          </a:r>
        </a:p>
      </dsp:txBody>
      <dsp:txXfrm>
        <a:off x="0" y="1874453"/>
        <a:ext cx="2913311" cy="468270"/>
      </dsp:txXfrm>
    </dsp:sp>
    <dsp:sp modelId="{0535361A-ADF0-4762-8EE3-7FB1F26CD7B9}">
      <dsp:nvSpPr>
        <dsp:cNvPr id="0" name=""/>
        <dsp:cNvSpPr/>
      </dsp:nvSpPr>
      <dsp:spPr>
        <a:xfrm>
          <a:off x="0" y="2342723"/>
          <a:ext cx="29133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80A586-0BD6-4097-9183-F36D3ECA04FF}">
      <dsp:nvSpPr>
        <dsp:cNvPr id="0" name=""/>
        <dsp:cNvSpPr/>
      </dsp:nvSpPr>
      <dsp:spPr>
        <a:xfrm>
          <a:off x="0" y="2342723"/>
          <a:ext cx="2913311" cy="46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Trust</a:t>
          </a:r>
        </a:p>
      </dsp:txBody>
      <dsp:txXfrm>
        <a:off x="0" y="2342723"/>
        <a:ext cx="2913311" cy="468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9171D-B19F-4064-9E02-A17A277435DB}">
      <dsp:nvSpPr>
        <dsp:cNvPr id="0" name=""/>
        <dsp:cNvSpPr/>
      </dsp:nvSpPr>
      <dsp:spPr>
        <a:xfrm>
          <a:off x="0" y="598"/>
          <a:ext cx="7315200" cy="1400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AF25B-E3F9-4D8D-8C5F-5062E2D5C36F}">
      <dsp:nvSpPr>
        <dsp:cNvPr id="0" name=""/>
        <dsp:cNvSpPr/>
      </dsp:nvSpPr>
      <dsp:spPr>
        <a:xfrm>
          <a:off x="423564" y="315646"/>
          <a:ext cx="770116" cy="7701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FCF1AC-F9A2-48A8-B907-FA7521B5122A}">
      <dsp:nvSpPr>
        <dsp:cNvPr id="0" name=""/>
        <dsp:cNvSpPr/>
      </dsp:nvSpPr>
      <dsp:spPr>
        <a:xfrm>
          <a:off x="1617244" y="598"/>
          <a:ext cx="5697955" cy="1400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89" tIns="148189" rIns="148189" bIns="1481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Direction and a way forward</a:t>
          </a:r>
        </a:p>
      </dsp:txBody>
      <dsp:txXfrm>
        <a:off x="1617244" y="598"/>
        <a:ext cx="5697955" cy="1400211"/>
      </dsp:txXfrm>
    </dsp:sp>
    <dsp:sp modelId="{4597B721-5F8D-456E-983B-D6855A6CB2CB}">
      <dsp:nvSpPr>
        <dsp:cNvPr id="0" name=""/>
        <dsp:cNvSpPr/>
      </dsp:nvSpPr>
      <dsp:spPr>
        <a:xfrm>
          <a:off x="0" y="1750863"/>
          <a:ext cx="7315200" cy="1400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82FAE-22F4-43BE-B42C-C028D7F39E5B}">
      <dsp:nvSpPr>
        <dsp:cNvPr id="0" name=""/>
        <dsp:cNvSpPr/>
      </dsp:nvSpPr>
      <dsp:spPr>
        <a:xfrm>
          <a:off x="423564" y="2065910"/>
          <a:ext cx="770116" cy="7701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827ADC-1676-4B80-87C6-3789E30D1F27}">
      <dsp:nvSpPr>
        <dsp:cNvPr id="0" name=""/>
        <dsp:cNvSpPr/>
      </dsp:nvSpPr>
      <dsp:spPr>
        <a:xfrm>
          <a:off x="1617244" y="1750863"/>
          <a:ext cx="5697955" cy="1400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89" tIns="148189" rIns="148189" bIns="1481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trust and transparency</a:t>
          </a:r>
        </a:p>
      </dsp:txBody>
      <dsp:txXfrm>
        <a:off x="1617244" y="1750863"/>
        <a:ext cx="5697955" cy="1400211"/>
      </dsp:txXfrm>
    </dsp:sp>
    <dsp:sp modelId="{F8B8FF0A-9B35-4053-AD8A-291882E640BD}">
      <dsp:nvSpPr>
        <dsp:cNvPr id="0" name=""/>
        <dsp:cNvSpPr/>
      </dsp:nvSpPr>
      <dsp:spPr>
        <a:xfrm>
          <a:off x="0" y="3501127"/>
          <a:ext cx="7315200" cy="14002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B59937-BF53-4AC3-80EF-C830309E092A}">
      <dsp:nvSpPr>
        <dsp:cNvPr id="0" name=""/>
        <dsp:cNvSpPr/>
      </dsp:nvSpPr>
      <dsp:spPr>
        <a:xfrm>
          <a:off x="423564" y="3816175"/>
          <a:ext cx="770116" cy="7701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4CA636-E8B8-48E7-82CE-6CCB1BE2D2D2}">
      <dsp:nvSpPr>
        <dsp:cNvPr id="0" name=""/>
        <dsp:cNvSpPr/>
      </dsp:nvSpPr>
      <dsp:spPr>
        <a:xfrm>
          <a:off x="1617244" y="3501127"/>
          <a:ext cx="5697955" cy="1400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189" tIns="148189" rIns="148189" bIns="1481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Bolster priority setting, accountability and shared decision making</a:t>
          </a:r>
        </a:p>
      </dsp:txBody>
      <dsp:txXfrm>
        <a:off x="1617244" y="3501127"/>
        <a:ext cx="5697955" cy="14002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8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1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88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6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1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84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30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35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04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5/21/19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8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2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youtube.com/watch?v=iIBae0rAzYM&amp;feature=youtu.b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ain.its.utoronto.ca/about/strategic-pla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463" y="1243628"/>
            <a:ext cx="7421082" cy="3769497"/>
          </a:xfrm>
        </p:spPr>
        <p:txBody>
          <a:bodyPr>
            <a:normAutofit/>
          </a:bodyPr>
          <a:lstStyle/>
          <a:p>
            <a:pPr algn="r"/>
            <a:r>
              <a:rPr lang="en-US" sz="4100" err="1">
                <a:solidFill>
                  <a:schemeClr val="tx1"/>
                </a:solidFill>
                <a:latin typeface="Franklin Gothic Demi"/>
              </a:rPr>
              <a:t>IT@UofT</a:t>
            </a:r>
            <a:r>
              <a:rPr lang="en-US" sz="4100">
                <a:solidFill>
                  <a:schemeClr val="tx1"/>
                </a:solidFill>
                <a:latin typeface="Franklin Gothic Demi"/>
              </a:rPr>
              <a:t>: </a:t>
            </a:r>
            <a:br>
              <a:rPr lang="en-US" sz="4100">
                <a:solidFill>
                  <a:schemeClr val="tx1"/>
                </a:solidFill>
                <a:latin typeface="Franklin Gothic Demi"/>
              </a:rPr>
            </a:br>
            <a:r>
              <a:rPr lang="en-US" sz="4100">
                <a:solidFill>
                  <a:schemeClr val="tx1"/>
                </a:solidFill>
                <a:latin typeface="Franklin Gothic Demi"/>
              </a:rPr>
              <a:t>Leading change across the </a:t>
            </a:r>
            <a:br>
              <a:rPr lang="en-US" sz="4100">
                <a:solidFill>
                  <a:schemeClr val="tx1"/>
                </a:solidFill>
                <a:latin typeface="Franklin Gothic Demi"/>
              </a:rPr>
            </a:br>
            <a:r>
              <a:rPr lang="en-US" sz="4100">
                <a:solidFill>
                  <a:schemeClr val="tx1"/>
                </a:solidFill>
                <a:latin typeface="Franklin Gothic Demi"/>
              </a:rPr>
              <a:t>tri-campus community</a:t>
            </a:r>
            <a:br>
              <a:rPr lang="en-US" sz="4100">
                <a:solidFill>
                  <a:schemeClr val="tx1"/>
                </a:solidFill>
                <a:latin typeface="Franklin Gothic Demi"/>
              </a:rPr>
            </a:br>
            <a:r>
              <a:rPr lang="en-US" sz="2800">
                <a:solidFill>
                  <a:schemeClr val="tx1"/>
                </a:solidFill>
                <a:latin typeface="Franklin Gothic Demi"/>
              </a:rPr>
              <a:t>Strategic Plan (2019 – 2024)</a:t>
            </a:r>
            <a:br>
              <a:rPr lang="en-US" sz="2800">
                <a:solidFill>
                  <a:schemeClr val="tx1"/>
                </a:solidFill>
                <a:latin typeface="Franklin Gothic Demi"/>
              </a:rPr>
            </a:br>
            <a:endParaRPr lang="en-US" sz="4100">
              <a:solidFill>
                <a:schemeClr val="accent1"/>
              </a:solidFill>
              <a:latin typeface="Franklin Gothic Demi"/>
            </a:endParaRPr>
          </a:p>
          <a:p>
            <a:pPr algn="r"/>
            <a:endParaRPr lang="tr-TR" sz="410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192" y="3600023"/>
            <a:ext cx="7789964" cy="1709159"/>
          </a:xfrm>
        </p:spPr>
        <p:txBody>
          <a:bodyPr>
            <a:normAutofit/>
          </a:bodyPr>
          <a:lstStyle/>
          <a:p>
            <a:pPr algn="r"/>
            <a:endParaRPr lang="en-US" sz="1800" dirty="0">
              <a:solidFill>
                <a:srgbClr val="FFFFFF"/>
              </a:solidFill>
              <a:latin typeface="Franklin Gothic Medium Cond"/>
            </a:endParaRPr>
          </a:p>
          <a:p>
            <a:pPr algn="r"/>
            <a:r>
              <a:rPr lang="en-US" sz="1800" dirty="0">
                <a:solidFill>
                  <a:schemeClr val="accent1"/>
                </a:solidFill>
                <a:latin typeface="Franklin Gothic Medium Cond"/>
              </a:rPr>
              <a:t>Presented by Bo </a:t>
            </a:r>
            <a:r>
              <a:rPr lang="en-US" sz="1800" dirty="0" err="1">
                <a:solidFill>
                  <a:schemeClr val="accent1"/>
                </a:solidFill>
                <a:latin typeface="Franklin Gothic Medium Cond"/>
              </a:rPr>
              <a:t>Wandschneider</a:t>
            </a:r>
            <a:r>
              <a:rPr lang="en-US" sz="1800" dirty="0">
                <a:solidFill>
                  <a:schemeClr val="accent1"/>
                </a:solidFill>
                <a:latin typeface="Franklin Gothic Medium Cond"/>
              </a:rPr>
              <a:t>, Chief Information Officer, University of Toronto</a:t>
            </a:r>
          </a:p>
          <a:p>
            <a:pPr lvl="1" algn="r"/>
            <a:r>
              <a:rPr lang="en-US" sz="1800" dirty="0">
                <a:solidFill>
                  <a:schemeClr val="accent1"/>
                </a:solidFill>
                <a:latin typeface="Franklin Gothic Medium Cond"/>
              </a:rPr>
              <a:t>May 3, 2019</a:t>
            </a:r>
            <a:endParaRPr lang="tr-TR" sz="1800" dirty="0">
              <a:solidFill>
                <a:schemeClr val="accent1"/>
              </a:solidFill>
              <a:latin typeface="Franklin Gothic Medium Cond"/>
            </a:endParaRPr>
          </a:p>
          <a:p>
            <a:pPr algn="r"/>
            <a:endParaRPr lang="tr-TR" sz="1800" dirty="0">
              <a:solidFill>
                <a:srgbClr val="FFFFFF"/>
              </a:solidFill>
            </a:endParaRPr>
          </a:p>
        </p:txBody>
      </p:sp>
      <p:pic>
        <p:nvPicPr>
          <p:cNvPr id="17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654E39C0-3D88-40E3-969F-6C9935BD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9177" y="1300700"/>
            <a:ext cx="1641316" cy="1153780"/>
          </a:xfrm>
          <a:prstGeom prst="rect">
            <a:avLst/>
          </a:prstGeom>
        </p:spPr>
      </p:pic>
      <p:pic>
        <p:nvPicPr>
          <p:cNvPr id="26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EBF6DC-EAFA-4A31-94C0-91554A8A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767" y="4453714"/>
            <a:ext cx="1690654" cy="1358797"/>
          </a:xfrm>
          <a:prstGeom prst="rect">
            <a:avLst/>
          </a:prstGeom>
        </p:spPr>
      </p:pic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E7A4A2E-00D1-4F38-93B8-CBF81783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109" y="2843969"/>
            <a:ext cx="1707473" cy="15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6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8" descr="A picture containing indoor, floor, wall, building&#10;&#10;Description generated with very high confidence">
            <a:extLst>
              <a:ext uri="{FF2B5EF4-FFF2-40B4-BE49-F238E27FC236}">
                <a16:creationId xmlns:a16="http://schemas.microsoft.com/office/drawing/2014/main" id="{B88B6000-A260-4EEE-A05B-83F6FA9BD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45" name="Rectangle 48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74ECC-C1B3-4E66-82CD-37C923D2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45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Benefits</a:t>
            </a:r>
            <a:r>
              <a:rPr lang="en-US" sz="4500">
                <a:latin typeface="Franklin Gothic Demi"/>
              </a:rPr>
              <a:t> to</a:t>
            </a:r>
            <a:br>
              <a:rPr lang="en-US" sz="4500">
                <a:latin typeface="Franklin Gothic Demi"/>
              </a:rPr>
            </a:br>
            <a:r>
              <a:rPr lang="en-US" sz="4500">
                <a:latin typeface="Franklin Gothic Demi"/>
              </a:rPr>
              <a:t>U of T’s </a:t>
            </a:r>
            <a:br>
              <a:rPr lang="en-US" sz="4500">
                <a:latin typeface="Franklin Gothic Demi"/>
              </a:rPr>
            </a:br>
            <a:r>
              <a:rPr lang="en-US" sz="4500">
                <a:latin typeface="Franklin Gothic Demi"/>
              </a:rPr>
              <a:t>tri-campus community</a:t>
            </a:r>
          </a:p>
        </p:txBody>
      </p:sp>
      <p:sp>
        <p:nvSpPr>
          <p:cNvPr id="46" name="Rectangle 50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52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C6DEF3-2E50-4046-B163-3C78B9B844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287137"/>
              </p:ext>
            </p:extLst>
          </p:nvPr>
        </p:nvGraphicFramePr>
        <p:xfrm>
          <a:off x="3972128" y="971055"/>
          <a:ext cx="7315200" cy="4901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547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42C80B1-71C5-46F4-87F0-7A179AAFD600}"/>
              </a:ext>
            </a:extLst>
          </p:cNvPr>
          <p:cNvSpPr/>
          <p:nvPr/>
        </p:nvSpPr>
        <p:spPr>
          <a:xfrm>
            <a:off x="194895" y="155817"/>
            <a:ext cx="3609730" cy="6481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C5940-2AA3-4519-86A9-7323581E15F4}"/>
              </a:ext>
            </a:extLst>
          </p:cNvPr>
          <p:cNvSpPr/>
          <p:nvPr/>
        </p:nvSpPr>
        <p:spPr>
          <a:xfrm>
            <a:off x="3956047" y="155816"/>
            <a:ext cx="4215422" cy="6481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AF82A9-6ACE-4470-A62C-FEB27A65B54F}"/>
              </a:ext>
            </a:extLst>
          </p:cNvPr>
          <p:cNvSpPr/>
          <p:nvPr/>
        </p:nvSpPr>
        <p:spPr>
          <a:xfrm>
            <a:off x="8347313" y="155816"/>
            <a:ext cx="3609730" cy="64818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6E9B61-FCA8-4FC8-9F9E-3A6A6936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0106" y="1571625"/>
            <a:ext cx="3745524" cy="31497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Create a culture of continuous skill and professional development.</a:t>
            </a: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Cultivate high performance team practices in IT.</a:t>
            </a: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Increase the visibility, transparency and availability of IT talent and specialized skill sets.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latin typeface="Franklin Gothic Medium Cond"/>
              <a:cs typeface="Calibri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Franklin Gothic Medium Cond"/>
                <a:cs typeface="Calibri"/>
              </a:rPr>
              <a:t>Example: </a:t>
            </a:r>
            <a:r>
              <a:rPr lang="en-US" sz="1600" dirty="0">
                <a:latin typeface="Franklin Gothic Medium Cond"/>
                <a:cs typeface="Calibri"/>
              </a:rPr>
              <a:t>In partnership with HR, initiate an IT talent program for </a:t>
            </a:r>
            <a:r>
              <a:rPr lang="en-US" sz="1600" dirty="0" err="1">
                <a:latin typeface="Franklin Gothic Medium Cond"/>
                <a:cs typeface="Calibri"/>
              </a:rPr>
              <a:t>IT@UofT</a:t>
            </a:r>
            <a:r>
              <a:rPr lang="en-US" sz="1600" dirty="0">
                <a:latin typeface="Franklin Gothic Medium Cond"/>
                <a:cs typeface="Calibri"/>
              </a:rPr>
              <a:t> that embraces aspects such as recruitment, retention, diversity and secondments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548B0A-9E05-4FC5-94FC-971BD24314F7}"/>
              </a:ext>
            </a:extLst>
          </p:cNvPr>
          <p:cNvSpPr txBox="1">
            <a:spLocks/>
          </p:cNvSpPr>
          <p:nvPr/>
        </p:nvSpPr>
        <p:spPr>
          <a:xfrm>
            <a:off x="3563814" y="1122241"/>
            <a:ext cx="4312140" cy="52501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Empower educators and learners through broader access to transformative teaching and learning apps and resources.</a:t>
            </a:r>
            <a:endParaRPr lang="en-US" sz="1600">
              <a:latin typeface="Franklin Gothic Medium Cond"/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Digitalization of the University’s core administrative systems focused on process reengineering (including assessment, redesign and implementation of recommendations).</a:t>
            </a:r>
            <a:endParaRPr lang="en-US" sz="1600">
              <a:latin typeface="Franklin Gothic Medium Cond"/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Create a culture of evidence-based (data driven) decision-making and information flow.</a:t>
            </a:r>
            <a:endParaRPr lang="en-US" sz="1600">
              <a:latin typeface="Franklin Gothic Medium Cond"/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Enable a secure computing environment and protected management of information.</a:t>
            </a:r>
            <a:endParaRPr lang="en-US" sz="1600">
              <a:latin typeface="Franklin Gothic Medium Cond"/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Leverage alternative service delivery models that can deliver enhanced security, increased agility, improved return on investment (ROI) and more flexible solutions.</a:t>
            </a:r>
            <a:endParaRPr lang="en-US" sz="1600">
              <a:latin typeface="Franklin Gothic Medium Cond"/>
              <a:cs typeface="Calibri"/>
            </a:endParaRPr>
          </a:p>
          <a:p>
            <a:pPr lvl="1"/>
            <a:r>
              <a:rPr lang="en-US" sz="1600" dirty="0">
                <a:latin typeface="Franklin Gothic Medium Cond"/>
                <a:cs typeface="Calibri"/>
              </a:rPr>
              <a:t>Rationalize, standardize and simplify systems and services across the three campuses.</a:t>
            </a:r>
          </a:p>
          <a:p>
            <a:pPr marL="457200" lvl="1" indent="0">
              <a:buNone/>
            </a:pPr>
            <a:endParaRPr lang="en-US" sz="1600" dirty="0">
              <a:solidFill>
                <a:srgbClr val="000000"/>
              </a:solidFill>
              <a:latin typeface="Franklin Gothic Medium Cond"/>
              <a:cs typeface="Calibri"/>
            </a:endParaRPr>
          </a:p>
          <a:p>
            <a:pPr marL="457200" lvl="1" indent="0">
              <a:buNone/>
            </a:pPr>
            <a:r>
              <a:rPr lang="en-US" sz="1600" dirty="0">
                <a:solidFill>
                  <a:schemeClr val="accent1"/>
                </a:solidFill>
                <a:latin typeface="Franklin Gothic Medium Cond"/>
                <a:cs typeface="Calibri"/>
              </a:rPr>
              <a:t>Example:</a:t>
            </a:r>
            <a:r>
              <a:rPr lang="en-US" sz="1600" dirty="0">
                <a:latin typeface="Franklin Gothic Medium Cond"/>
                <a:cs typeface="Calibri"/>
              </a:rPr>
              <a:t> </a:t>
            </a:r>
            <a:r>
              <a:rPr lang="en-US" sz="1600" dirty="0" err="1">
                <a:latin typeface="Franklin Gothic Medium Cond"/>
                <a:cs typeface="Calibri"/>
              </a:rPr>
              <a:t>Modernise</a:t>
            </a:r>
            <a:r>
              <a:rPr lang="en-US" sz="1600" dirty="0">
                <a:latin typeface="Franklin Gothic Medium Cond"/>
                <a:cs typeface="Calibri"/>
              </a:rPr>
              <a:t> and extend the Administrative Management Systems (AMS), including HR Talent Management Suite, Finance and Research systems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C6AB5AF-8D53-4BA3-8653-F271981AE3AC}"/>
              </a:ext>
            </a:extLst>
          </p:cNvPr>
          <p:cNvSpPr txBox="1">
            <a:spLocks/>
          </p:cNvSpPr>
          <p:nvPr/>
        </p:nvSpPr>
        <p:spPr>
          <a:xfrm>
            <a:off x="8057659" y="1630240"/>
            <a:ext cx="381391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Franklin Gothic Medium Cond"/>
              <a:cs typeface="Calibri"/>
            </a:endParaRPr>
          </a:p>
          <a:p>
            <a:pPr lvl="1"/>
            <a:r>
              <a:rPr lang="en-US" sz="1500" dirty="0">
                <a:latin typeface="Franklin Gothic Medium Cond"/>
                <a:cs typeface="Calibri"/>
              </a:rPr>
              <a:t>Increase transparency and collaboration through proactive, streamlined and trust-based communication between ITS and the U of T community. </a:t>
            </a:r>
          </a:p>
          <a:p>
            <a:pPr lvl="1"/>
            <a:r>
              <a:rPr lang="en-US" sz="1500" dirty="0">
                <a:latin typeface="Franklin Gothic Medium Cond"/>
                <a:cs typeface="Calibri"/>
              </a:rPr>
              <a:t>Improve collaboration and communication using distributed strategies to enable engagement across all units.</a:t>
            </a:r>
          </a:p>
          <a:p>
            <a:pPr lvl="1"/>
            <a:r>
              <a:rPr lang="en-US" sz="1500" dirty="0">
                <a:latin typeface="Franklin Gothic Medium Cond"/>
                <a:cs typeface="Calibri"/>
              </a:rPr>
              <a:t>Leverage shared infrastructure and technologies supporting research.</a:t>
            </a:r>
          </a:p>
          <a:p>
            <a:pPr lvl="1"/>
            <a:endParaRPr lang="en-US" sz="1500" dirty="0">
              <a:latin typeface="Franklin Gothic Medium Cond"/>
              <a:cs typeface="Calibri"/>
            </a:endParaRPr>
          </a:p>
          <a:p>
            <a:pPr marL="457200" lvl="1" indent="0">
              <a:buNone/>
            </a:pPr>
            <a:r>
              <a:rPr lang="en-US" sz="1500" dirty="0">
                <a:solidFill>
                  <a:schemeClr val="accent1"/>
                </a:solidFill>
                <a:latin typeface="Franklin Gothic Medium Cond"/>
                <a:cs typeface="Calibri"/>
              </a:rPr>
              <a:t>Example:</a:t>
            </a:r>
            <a:r>
              <a:rPr lang="en-US" sz="1500" dirty="0">
                <a:latin typeface="Franklin Gothic Medium Cond"/>
                <a:cs typeface="Calibri"/>
              </a:rPr>
              <a:t> Facilitate efficiencies in project initiation and management through improved requirements gathering, intake processing, visibility and awareness of ITS projects across the University</a:t>
            </a:r>
          </a:p>
        </p:txBody>
      </p:sp>
      <p:pic>
        <p:nvPicPr>
          <p:cNvPr id="12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686AFB62-DEA0-4E3B-94B5-B7E325D4B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47" y="546220"/>
            <a:ext cx="958119" cy="675788"/>
          </a:xfrm>
          <a:prstGeom prst="rect">
            <a:avLst/>
          </a:prstGeom>
        </p:spPr>
      </p:pic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895D9C0D-36F1-4342-A2A0-67C4DC72C787}"/>
              </a:ext>
            </a:extLst>
          </p:cNvPr>
          <p:cNvSpPr>
            <a:spLocks noGrp="1"/>
          </p:cNvSpPr>
          <p:nvPr/>
        </p:nvSpPr>
        <p:spPr>
          <a:xfrm>
            <a:off x="1396994" y="1120475"/>
            <a:ext cx="1611888" cy="838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Franklin Gothic Demi"/>
              </a:rPr>
              <a:t>PEOPLE</a:t>
            </a: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5754818A-43F5-485A-AA5E-E04F0EBE2E39}"/>
              </a:ext>
            </a:extLst>
          </p:cNvPr>
          <p:cNvSpPr txBox="1">
            <a:spLocks/>
          </p:cNvSpPr>
          <p:nvPr/>
        </p:nvSpPr>
        <p:spPr>
          <a:xfrm>
            <a:off x="5250614" y="1123490"/>
            <a:ext cx="1611888" cy="838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Franklin Gothic Demi"/>
              </a:rPr>
              <a:t>SOLUTIONS</a:t>
            </a:r>
          </a:p>
        </p:txBody>
      </p:sp>
      <p:pic>
        <p:nvPicPr>
          <p:cNvPr id="16" name="Picture 16" descr="A close up of a logo&#10;&#10;Description generated with high confidence">
            <a:extLst>
              <a:ext uri="{FF2B5EF4-FFF2-40B4-BE49-F238E27FC236}">
                <a16:creationId xmlns:a16="http://schemas.microsoft.com/office/drawing/2014/main" id="{08F1F4F3-19C6-4B37-8E22-18E7DD93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453" y="479789"/>
            <a:ext cx="934672" cy="803765"/>
          </a:xfrm>
          <a:prstGeom prst="rect">
            <a:avLst/>
          </a:prstGeom>
        </p:spPr>
      </p:pic>
      <p:pic>
        <p:nvPicPr>
          <p:cNvPr id="18" name="Picture 18" descr="A picture containing candelabrum&#10;&#10;Description generated with high confidence">
            <a:extLst>
              <a:ext uri="{FF2B5EF4-FFF2-40B4-BE49-F238E27FC236}">
                <a16:creationId xmlns:a16="http://schemas.microsoft.com/office/drawing/2014/main" id="{F9D7FF58-D8F7-4700-A39E-A2344175B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396" y="502749"/>
            <a:ext cx="948593" cy="757849"/>
          </a:xfrm>
          <a:prstGeom prst="rect">
            <a:avLst/>
          </a:prstGeom>
        </p:spPr>
      </p:pic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2AB942FB-A14E-4C3D-9737-42CE6E896BF5}"/>
              </a:ext>
            </a:extLst>
          </p:cNvPr>
          <p:cNvSpPr txBox="1">
            <a:spLocks/>
          </p:cNvSpPr>
          <p:nvPr/>
        </p:nvSpPr>
        <p:spPr>
          <a:xfrm>
            <a:off x="9177454" y="1123489"/>
            <a:ext cx="2247667" cy="838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ranklin Gothic Demi"/>
              </a:rPr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1909941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2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0" name="Rectangle 25">
            <a:extLst>
              <a:ext uri="{FF2B5EF4-FFF2-40B4-BE49-F238E27FC236}">
                <a16:creationId xmlns:a16="http://schemas.microsoft.com/office/drawing/2014/main" id="{A5A2BA67-BF68-4F48-BAA9-1091D4FE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E4190DBD-4A62-4416-ACB7-ACEC1DE30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567F0-E538-4DB3-858B-B362D975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547" y="2201011"/>
            <a:ext cx="4705801" cy="325526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000" spc="-100" dirty="0">
                <a:latin typeface="Franklin Gothic Demi"/>
              </a:rPr>
              <a:t>Enough talking – let's hear from the most important pillar – </a:t>
            </a:r>
            <a:r>
              <a:rPr lang="en-US" sz="5000" spc="-1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IT@UofT</a:t>
            </a:r>
            <a:r>
              <a:rPr lang="en-US" sz="5000" spc="-1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 </a:t>
            </a:r>
            <a:r>
              <a:rPr lang="en-US" sz="5000" spc="-1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  <a:hlinkClick r:id="rId2"/>
              </a:rPr>
              <a:t>People</a:t>
            </a:r>
            <a:r>
              <a:rPr lang="en-US" sz="5000" spc="-100" dirty="0">
                <a:latin typeface="Franklin Gothic Demi"/>
              </a:rPr>
              <a:t>.</a:t>
            </a:r>
          </a:p>
        </p:txBody>
      </p:sp>
      <p:pic>
        <p:nvPicPr>
          <p:cNvPr id="3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666362DC-8718-48FD-B7C1-D583AC695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15" b="3"/>
          <a:stretch/>
        </p:blipFill>
        <p:spPr>
          <a:xfrm>
            <a:off x="6586977" y="759599"/>
            <a:ext cx="4908848" cy="5330650"/>
          </a:xfrm>
          <a:prstGeom prst="rect">
            <a:avLst/>
          </a:prstGeom>
        </p:spPr>
      </p:pic>
      <p:sp>
        <p:nvSpPr>
          <p:cNvPr id="52" name="Rectangle 29">
            <a:extLst>
              <a:ext uri="{FF2B5EF4-FFF2-40B4-BE49-F238E27FC236}">
                <a16:creationId xmlns:a16="http://schemas.microsoft.com/office/drawing/2014/main" id="{DBF12D6D-FE37-445A-BF16-6DA1A659A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087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82915-E3AB-664F-9489-E0370871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TUofT Strategic Plan launch leading change across the tri-campus community.mp4">
            <a:hlinkClick r:id="" action="ppaction://media"/>
            <a:extLst>
              <a:ext uri="{FF2B5EF4-FFF2-40B4-BE49-F238E27FC236}">
                <a16:creationId xmlns:a16="http://schemas.microsoft.com/office/drawing/2014/main" id="{95A8B961-A987-5742-99A1-C270C5C091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7130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AD548-1163-460E-85A5-933E9230710D}"/>
              </a:ext>
            </a:extLst>
          </p:cNvPr>
          <p:cNvSpPr txBox="1"/>
          <p:nvPr/>
        </p:nvSpPr>
        <p:spPr>
          <a:xfrm>
            <a:off x="1533069" y="588205"/>
            <a:ext cx="9418879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Thank you</a:t>
            </a:r>
            <a:r>
              <a:rPr lang="en-US" sz="7200">
                <a:solidFill>
                  <a:schemeClr val="bg1"/>
                </a:solidFill>
                <a:latin typeface="Franklin Gothic Demi"/>
              </a:rPr>
              <a:t> to the many people who helped make the </a:t>
            </a:r>
            <a:r>
              <a:rPr lang="en-US" sz="720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IT@UofT</a:t>
            </a:r>
            <a:r>
              <a:rPr lang="en-US" sz="72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 Strategic Plan</a:t>
            </a:r>
            <a:r>
              <a:rPr lang="en-US" sz="7200">
                <a:solidFill>
                  <a:schemeClr val="bg1"/>
                </a:solidFill>
                <a:latin typeface="Franklin Gothic Demi"/>
              </a:rPr>
              <a:t> a success.</a:t>
            </a:r>
          </a:p>
        </p:txBody>
      </p:sp>
    </p:spTree>
    <p:extLst>
      <p:ext uri="{BB962C8B-B14F-4D97-AF65-F5344CB8AC3E}">
        <p14:creationId xmlns:p14="http://schemas.microsoft.com/office/powerpoint/2010/main" val="395802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AD548-1163-460E-85A5-933E9230710D}"/>
              </a:ext>
            </a:extLst>
          </p:cNvPr>
          <p:cNvSpPr txBox="1"/>
          <p:nvPr/>
        </p:nvSpPr>
        <p:spPr>
          <a:xfrm>
            <a:off x="1087370" y="1779247"/>
            <a:ext cx="9671320" cy="5309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The steering committee:</a:t>
            </a:r>
            <a:endParaRPr lang="en-US" sz="1500">
              <a:solidFill>
                <a:schemeClr val="bg1"/>
              </a:solidFill>
              <a:latin typeface="Corbel" panose="020B050302020402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Steve Bailey, Director, Academic + Campus Events</a:t>
            </a:r>
            <a:endParaRPr lang="en-US" sz="1500">
              <a:solidFill>
                <a:schemeClr val="bg1"/>
              </a:solidFill>
              <a:latin typeface="Corbel"/>
            </a:endParaRPr>
          </a:p>
          <a:p>
            <a:pPr marL="8001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Donald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Boyes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, Associate Professor, Department of Geography and Planning</a:t>
            </a:r>
            <a:endParaRPr lang="en-US">
              <a:solidFill>
                <a:schemeClr val="bg1"/>
              </a:solidFill>
            </a:endParaRPr>
          </a:p>
          <a:p>
            <a:pPr marL="8001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Judith Chadwick, Assistant Vice President, Research Services Office</a:t>
            </a:r>
            <a:endParaRPr lang="en-US">
              <a:solidFill>
                <a:schemeClr val="bg1"/>
              </a:solidFill>
              <a:latin typeface="Corbel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Diane Horton, Associate Professor, Department of Computer Science</a:t>
            </a: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Ulrich J. Krull, Vice President and Principal, University of Toronto Mississauga</a:t>
            </a: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Meagan Lau, Graduate Student,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iSchool</a:t>
            </a:r>
            <a:endParaRPr lang="en-US">
              <a:solidFill>
                <a:schemeClr val="bg1"/>
              </a:solidFill>
              <a:latin typeface="Corbel" panose="020B050302020402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Mary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Lyne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, Chief Administrative Officer,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Rotman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 School of Management</a:t>
            </a:r>
            <a:endParaRPr lang="en-US">
              <a:solidFill>
                <a:schemeClr val="bg1"/>
              </a:solidFill>
              <a:latin typeface="Corbel" panose="020B050302020402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Susan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McCahan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, Vice Provost, Innovations in Undergraduate Education</a:t>
            </a:r>
            <a:endParaRPr lang="en-US">
              <a:solidFill>
                <a:schemeClr val="bg1"/>
              </a:solidFill>
              <a:latin typeface="Corbel" panose="020B050302020402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Zoran </a:t>
            </a:r>
            <a:r>
              <a:rPr lang="en-US" sz="1500" err="1">
                <a:solidFill>
                  <a:schemeClr val="bg1"/>
                </a:solidFill>
                <a:latin typeface="Franklin Gothic Demi"/>
              </a:rPr>
              <a:t>Piljevic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, Information and Instructional Technology Services Director, University of Toronto Scarborough</a:t>
            </a:r>
            <a:endParaRPr lang="en-US">
              <a:solidFill>
                <a:schemeClr val="bg1"/>
              </a:solidFill>
              <a:latin typeface="Corbel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Jay Pratt, Vice Dean, Research and Infrastructure</a:t>
            </a:r>
            <a:endParaRPr lang="en-US" sz="1500">
              <a:solidFill>
                <a:schemeClr val="bg1"/>
              </a:solidFill>
              <a:latin typeface="Corbel" panose="020B0503020204020204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Sean Suleman, Director of Human Resources and Workplace Investigations, HR &amp; Equity</a:t>
            </a:r>
            <a:endParaRPr lang="en-US" sz="1500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The Strategic Plan core team:</a:t>
            </a:r>
          </a:p>
          <a:p>
            <a:pPr marL="8001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Marco Di Vittorio, Manager of Application Administration, Academic and Collaborative Technologies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Laurie Harrison, Director, Online Learning Strategies</a:t>
            </a:r>
          </a:p>
          <a:p>
            <a:pPr marL="800100" lvl="1" indent="-342900">
              <a:buFont typeface="Arial,Sans-Serif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Patrick Hopewell, Director, Enterprise Infrastructure Solutions</a:t>
            </a:r>
          </a:p>
          <a:p>
            <a:pPr marL="800100" indent="-342900">
              <a:buFont typeface="Arial"/>
              <a:buChar char="•"/>
            </a:pPr>
            <a:r>
              <a:rPr lang="en-US" sz="1500">
                <a:solidFill>
                  <a:schemeClr val="bg1"/>
                </a:solidFill>
                <a:latin typeface="Franklin Gothic Demi"/>
              </a:rPr>
              <a:t>Carrie Schmidt, Senior Manager, Education and Awareness</a:t>
            </a:r>
          </a:p>
          <a:p>
            <a:pPr marL="800100" lvl="1" indent="-342900">
              <a:buFont typeface="Arial"/>
              <a:buChar char="•"/>
            </a:pPr>
            <a:endParaRPr lang="en-US" sz="1500">
              <a:solidFill>
                <a:schemeClr val="bg1"/>
              </a:solidFill>
              <a:latin typeface="Franklin Gothic Demi"/>
            </a:endParaRPr>
          </a:p>
          <a:p>
            <a:endParaRPr lang="en-US">
              <a:solidFill>
                <a:schemeClr val="bg1"/>
              </a:solidFill>
              <a:latin typeface="Franklin Gothic Demi"/>
            </a:endParaRPr>
          </a:p>
          <a:p>
            <a:endParaRPr lang="en-US">
              <a:solidFill>
                <a:schemeClr val="bg1"/>
              </a:solidFill>
              <a:latin typeface="Franklin Gothic Demi"/>
            </a:endParaRPr>
          </a:p>
          <a:p>
            <a:endParaRPr lang="en-US">
              <a:solidFill>
                <a:schemeClr val="bg1"/>
              </a:solidFill>
              <a:latin typeface="Franklin Gothic Dem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6E4C8-6304-4C17-AC11-EE1B920C6243}"/>
              </a:ext>
            </a:extLst>
          </p:cNvPr>
          <p:cNvSpPr txBox="1"/>
          <p:nvPr/>
        </p:nvSpPr>
        <p:spPr>
          <a:xfrm>
            <a:off x="1339812" y="507689"/>
            <a:ext cx="94188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Many thanks</a:t>
            </a:r>
            <a:r>
              <a:rPr lang="en-US" sz="7200">
                <a:solidFill>
                  <a:schemeClr val="bg1"/>
                </a:solidFill>
                <a:latin typeface="Franklin Gothic Demi"/>
              </a:rPr>
              <a:t> to...</a:t>
            </a:r>
          </a:p>
        </p:txBody>
      </p:sp>
    </p:spTree>
    <p:extLst>
      <p:ext uri="{BB962C8B-B14F-4D97-AF65-F5344CB8AC3E}">
        <p14:creationId xmlns:p14="http://schemas.microsoft.com/office/powerpoint/2010/main" val="4049522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2AD548-1163-460E-85A5-933E9230710D}"/>
              </a:ext>
            </a:extLst>
          </p:cNvPr>
          <p:cNvSpPr txBox="1"/>
          <p:nvPr/>
        </p:nvSpPr>
        <p:spPr>
          <a:xfrm>
            <a:off x="1087370" y="1868154"/>
            <a:ext cx="9671320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The Education and Awareness team for communications strategy/planning, marketing, communications and media materials</a:t>
            </a:r>
            <a:endParaRPr lang="en-US" dirty="0">
              <a:solidFill>
                <a:schemeClr val="bg1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Ann-Marie </a:t>
            </a:r>
            <a:r>
              <a:rPr lang="en-US" sz="1500" dirty="0" err="1">
                <a:solidFill>
                  <a:schemeClr val="bg1"/>
                </a:solidFill>
                <a:latin typeface="Franklin Gothic Demi"/>
              </a:rPr>
              <a:t>Colacino</a:t>
            </a: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, Senior </a:t>
            </a:r>
            <a:r>
              <a:rPr lang="en-US" sz="1500">
                <a:solidFill>
                  <a:schemeClr val="bg1"/>
                </a:solidFill>
                <a:latin typeface="Franklin Gothic Demi"/>
              </a:rPr>
              <a:t>Communications Officer</a:t>
            </a:r>
            <a:endParaRPr lang="en-US" dirty="0">
              <a:solidFill>
                <a:schemeClr val="bg1"/>
              </a:solidFill>
              <a:latin typeface="Corbel" panose="020B0503020204020204"/>
            </a:endParaRPr>
          </a:p>
          <a:p>
            <a:pPr marL="8001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Kathleen McLeod, Education and Awareness Officer</a:t>
            </a:r>
          </a:p>
          <a:p>
            <a:pPr marL="800100" lvl="1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Selena </a:t>
            </a:r>
            <a:r>
              <a:rPr lang="en-US" sz="1500" dirty="0" err="1">
                <a:solidFill>
                  <a:schemeClr val="bg1"/>
                </a:solidFill>
                <a:latin typeface="Franklin Gothic Demi"/>
              </a:rPr>
              <a:t>Panchoo</a:t>
            </a: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, Web Developer</a:t>
            </a:r>
            <a:endParaRPr lang="en-US" dirty="0">
              <a:solidFill>
                <a:schemeClr val="bg1"/>
              </a:solidFill>
              <a:latin typeface="Corbel" panose="020B0503020204020204"/>
            </a:endParaRPr>
          </a:p>
          <a:p>
            <a:pPr marL="8001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Chloe Payne, Program Coordinator</a:t>
            </a:r>
          </a:p>
          <a:p>
            <a:pPr marL="8001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Carrie Schmidt, Senior Manager</a:t>
            </a: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Meghan </a:t>
            </a:r>
            <a:r>
              <a:rPr lang="en-US" sz="1500" dirty="0" err="1">
                <a:solidFill>
                  <a:schemeClr val="bg1"/>
                </a:solidFill>
                <a:latin typeface="Franklin Gothic Demi"/>
              </a:rPr>
              <a:t>Kirwin</a:t>
            </a: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, Facilitator</a:t>
            </a:r>
            <a:endParaRPr lang="en-US" sz="1500" dirty="0">
              <a:solidFill>
                <a:schemeClr val="bg1"/>
              </a:solidFill>
              <a:latin typeface="Corbel"/>
            </a:endParaRP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Academic + Campus Events</a:t>
            </a: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Intuitive Conference and Events</a:t>
            </a: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All ITS staff, managers and directors</a:t>
            </a: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The </a:t>
            </a:r>
            <a:r>
              <a:rPr lang="en-US" sz="1500" dirty="0" err="1">
                <a:solidFill>
                  <a:schemeClr val="bg1"/>
                </a:solidFill>
                <a:latin typeface="Franklin Gothic Demi"/>
              </a:rPr>
              <a:t>IT@UofT</a:t>
            </a: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 tri-campus community</a:t>
            </a:r>
          </a:p>
          <a:p>
            <a:pPr marL="342900" indent="-342900">
              <a:buFont typeface="Arial"/>
              <a:buChar char="•"/>
            </a:pPr>
            <a:r>
              <a:rPr lang="en-US" sz="1500" dirty="0">
                <a:solidFill>
                  <a:schemeClr val="bg1"/>
                </a:solidFill>
                <a:latin typeface="Franklin Gothic Demi"/>
              </a:rPr>
              <a:t>The larger University of Toronto community</a:t>
            </a:r>
          </a:p>
          <a:p>
            <a:endParaRPr lang="en-US" dirty="0">
              <a:solidFill>
                <a:schemeClr val="bg1"/>
              </a:solidFill>
              <a:latin typeface="Franklin Gothic Demi"/>
            </a:endParaRPr>
          </a:p>
          <a:p>
            <a:endParaRPr lang="en-US" dirty="0">
              <a:solidFill>
                <a:schemeClr val="bg1"/>
              </a:solidFill>
              <a:latin typeface="Franklin Gothic Demi"/>
            </a:endParaRPr>
          </a:p>
          <a:p>
            <a:endParaRPr lang="en-US" dirty="0">
              <a:solidFill>
                <a:schemeClr val="bg1"/>
              </a:solidFill>
              <a:latin typeface="Franklin Gothic Dem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6E4C8-6304-4C17-AC11-EE1B920C6243}"/>
              </a:ext>
            </a:extLst>
          </p:cNvPr>
          <p:cNvSpPr txBox="1"/>
          <p:nvPr/>
        </p:nvSpPr>
        <p:spPr>
          <a:xfrm>
            <a:off x="1339812" y="507689"/>
            <a:ext cx="94188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Many thanks</a:t>
            </a:r>
            <a:r>
              <a:rPr lang="en-US" sz="7200">
                <a:solidFill>
                  <a:schemeClr val="bg1"/>
                </a:solidFill>
                <a:latin typeface="Franklin Gothic Demi"/>
              </a:rPr>
              <a:t> to...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CE033-19ED-4CDF-8FAF-7AE52D826FAA}"/>
              </a:ext>
            </a:extLst>
          </p:cNvPr>
          <p:cNvSpPr txBox="1"/>
          <p:nvPr/>
        </p:nvSpPr>
        <p:spPr>
          <a:xfrm>
            <a:off x="1339812" y="5283302"/>
            <a:ext cx="995181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...and more. We couldn't have done it without </a:t>
            </a:r>
            <a:r>
              <a:rPr lang="en-US" sz="4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you</a:t>
            </a:r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0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690FC53-4F8F-4527-92D2-012AA3DAE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34" r="-1" b="11102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567F0-E538-4DB3-858B-B362D975B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23" y="1123837"/>
            <a:ext cx="3040978" cy="460118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000" spc="-10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IT@UofT</a:t>
            </a:r>
            <a:br>
              <a:rPr lang="en-US" sz="5000" spc="-100">
                <a:latin typeface="Franklin Gothic Demi"/>
              </a:rPr>
            </a:br>
            <a:r>
              <a:rPr lang="en-US" sz="5000" spc="-100">
                <a:latin typeface="Franklin Gothic Demi"/>
              </a:rPr>
              <a:t>Next steps</a:t>
            </a:r>
            <a:endParaRPr lang="en-US" sz="5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18C89-7F55-4D3F-9766-6422DC62E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2800">
                <a:latin typeface="Franklin Gothic Medium Cond"/>
              </a:rPr>
              <a:t>Check out online for materials in the resource section of </a:t>
            </a:r>
            <a:r>
              <a:rPr lang="en-CA" sz="2800">
                <a:hlinkClick r:id="rId3"/>
              </a:rPr>
              <a:t>http://main.its.utoronto.ca/about/strategic-plan/</a:t>
            </a:r>
            <a:endParaRPr lang="en-US" sz="2800">
              <a:latin typeface="Franklin Gothic Medium Cond"/>
            </a:endParaRP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2800">
                <a:latin typeface="Franklin Gothic Medium Cond"/>
              </a:rPr>
              <a:t>Look for communications and more info in the coming weeks and months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AutoNum type="arabicPeriod"/>
            </a:pPr>
            <a:r>
              <a:rPr lang="en-US" sz="2800">
                <a:latin typeface="Franklin Gothic Medium Cond"/>
              </a:rPr>
              <a:t>Contact info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CA" b="1"/>
              <a:t>	</a:t>
            </a:r>
            <a:r>
              <a:rPr lang="en-CA" b="1">
                <a:solidFill>
                  <a:srgbClr val="92D050"/>
                </a:solidFill>
              </a:rPr>
              <a:t>cio@utoronto.ca</a:t>
            </a:r>
            <a:br>
              <a:rPr lang="en-CA" sz="2800">
                <a:solidFill>
                  <a:srgbClr val="92D050"/>
                </a:solidFill>
              </a:rPr>
            </a:br>
            <a:r>
              <a:rPr lang="en-CA" sz="2800">
                <a:solidFill>
                  <a:srgbClr val="92D050"/>
                </a:solidFill>
              </a:rPr>
              <a:t>	</a:t>
            </a:r>
            <a:r>
              <a:rPr lang="en-CA">
                <a:solidFill>
                  <a:srgbClr val="92D050"/>
                </a:solidFill>
              </a:rPr>
              <a:t>Tel: 416-978-8385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CA">
                <a:latin typeface="Corbel"/>
              </a:rPr>
              <a:t>                        </a:t>
            </a:r>
            <a:r>
              <a:rPr lang="en-CA">
                <a:solidFill>
                  <a:srgbClr val="92D050"/>
                </a:solidFill>
                <a:latin typeface="Corbel"/>
              </a:rPr>
              <a:t>@</a:t>
            </a:r>
            <a:r>
              <a:rPr lang="en-CA" err="1">
                <a:solidFill>
                  <a:srgbClr val="92D050"/>
                </a:solidFill>
                <a:latin typeface="Corbel"/>
              </a:rPr>
              <a:t>bjuul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4A1F7E7-1544-4083-8D81-CA0CFD09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67" y="5122103"/>
            <a:ext cx="269186" cy="26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77D029B-BA8F-4BD3-BC90-C8E0DCB47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136" y="1136456"/>
            <a:ext cx="4603788" cy="460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834528EA-0B01-447D-B11E-AC779E33C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679" b="-2"/>
          <a:stretch/>
        </p:blipFill>
        <p:spPr>
          <a:xfrm>
            <a:off x="6176433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24" name="Picture 2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528E12BF-3340-43DC-A7BF-20F94A0574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9" b="-5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28" name="Picture 28" descr="A group of people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F5CEE461-232E-4E45-A7F3-75E3373C5D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03C2C14F-5992-4D0F-ABEE-90562E5184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3114"/>
          <a:stretch/>
        </p:blipFill>
        <p:spPr>
          <a:xfrm>
            <a:off x="1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Picture 6" descr="A person standing in front of a box&#10;&#10;Description generated with high confidence">
            <a:extLst>
              <a:ext uri="{FF2B5EF4-FFF2-40B4-BE49-F238E27FC236}">
                <a16:creationId xmlns:a16="http://schemas.microsoft.com/office/drawing/2014/main" id="{4E535824-C5F3-4167-AEB5-371BE8A7F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8459" b="-2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1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A4B33C3C-4B42-476A-B2E9-7BCA6082E35C}"/>
              </a:ext>
            </a:extLst>
          </p:cNvPr>
          <p:cNvSpPr txBox="1"/>
          <p:nvPr/>
        </p:nvSpPr>
        <p:spPr>
          <a:xfrm>
            <a:off x="282920" y="1143940"/>
            <a:ext cx="2947482" cy="3744264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 i="1">
                <a:solidFill>
                  <a:schemeClr val="bg1"/>
                </a:solidFill>
                <a:latin typeface="Franklin Gothic Medium Cond"/>
              </a:rPr>
              <a:t>“ I would say, in a word, that the team I have is awesome! It is probably one of the most skilled and dedicated teams I’ve ever had at the University of Toronto.”</a:t>
            </a:r>
            <a:endParaRPr lang="en-US" sz="2200">
              <a:solidFill>
                <a:schemeClr val="bg1"/>
              </a:solidFill>
              <a:latin typeface="Franklin Gothic Medium Cond"/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200">
              <a:solidFill>
                <a:schemeClr val="bg1"/>
              </a:solidFill>
              <a:latin typeface="Franklin Gothic Medium Cond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chemeClr val="bg1"/>
                </a:solidFill>
                <a:latin typeface="Franklin Gothic Medium Cond"/>
              </a:rPr>
              <a:t>Cathy </a:t>
            </a:r>
            <a:r>
              <a:rPr lang="en-US" sz="2200" err="1">
                <a:solidFill>
                  <a:schemeClr val="bg1"/>
                </a:solidFill>
                <a:latin typeface="Franklin Gothic Medium Cond"/>
              </a:rPr>
              <a:t>Eberts</a:t>
            </a:r>
            <a:endParaRPr lang="en-US" sz="2200">
              <a:solidFill>
                <a:schemeClr val="bg1"/>
              </a:solidFill>
              <a:latin typeface="Franklin Gothic Medium Cond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chemeClr val="bg1"/>
                </a:solidFill>
                <a:latin typeface="Franklin Gothic Medium Cond"/>
              </a:rPr>
              <a:t>Executive Director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chemeClr val="bg1"/>
                </a:solidFill>
                <a:latin typeface="Franklin Gothic Medium Cond"/>
              </a:rPr>
              <a:t>Enterprise Applications and Solutions Integration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chemeClr val="bg1"/>
                </a:solidFill>
                <a:latin typeface="Franklin Gothic Medium Cond"/>
              </a:rPr>
              <a:t>Information Technology Services</a:t>
            </a:r>
          </a:p>
        </p:txBody>
      </p:sp>
      <p:pic>
        <p:nvPicPr>
          <p:cNvPr id="2" name="Picture 2" descr="A group of people in front of a crowd&#10;&#10;Description generated with very high confidence">
            <a:extLst>
              <a:ext uri="{FF2B5EF4-FFF2-40B4-BE49-F238E27FC236}">
                <a16:creationId xmlns:a16="http://schemas.microsoft.com/office/drawing/2014/main" id="{5EC52074-ACB9-487D-93E0-CE160B571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897" y="826479"/>
            <a:ext cx="7772401" cy="51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07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24">
            <a:extLst>
              <a:ext uri="{FF2B5EF4-FFF2-40B4-BE49-F238E27FC236}">
                <a16:creationId xmlns:a16="http://schemas.microsoft.com/office/drawing/2014/main" id="{5C1D4A39-A122-41DA-BF9B-2313FB6B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8F6D6B-7B20-4E2F-8D89-9092DFC3ACE0}"/>
              </a:ext>
            </a:extLst>
          </p:cNvPr>
          <p:cNvSpPr/>
          <p:nvPr/>
        </p:nvSpPr>
        <p:spPr>
          <a:xfrm>
            <a:off x="7681843" y="-54113"/>
            <a:ext cx="3992217" cy="7012607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ACD120F8-C0F1-4CC6-B340-0B8F67C40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61999"/>
            <a:ext cx="754110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99481-9B6A-4D71-9A60-1113DBB3D641}"/>
              </a:ext>
            </a:extLst>
          </p:cNvPr>
          <p:cNvSpPr/>
          <p:nvPr/>
        </p:nvSpPr>
        <p:spPr>
          <a:xfrm>
            <a:off x="1104" y="1104"/>
            <a:ext cx="7537173" cy="6758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6E4C8-6304-4C17-AC11-EE1B920C6243}"/>
              </a:ext>
            </a:extLst>
          </p:cNvPr>
          <p:cNvSpPr txBox="1"/>
          <p:nvPr/>
        </p:nvSpPr>
        <p:spPr>
          <a:xfrm>
            <a:off x="670028" y="963591"/>
            <a:ext cx="6742917" cy="125546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-60">
                <a:solidFill>
                  <a:schemeClr val="accent2"/>
                </a:solidFill>
                <a:latin typeface="Franklin Gothic Demi"/>
                <a:ea typeface="+mj-ea"/>
                <a:cs typeface="+mj-cs"/>
              </a:rPr>
              <a:t>Last but not least, on your way out…</a:t>
            </a:r>
            <a:endParaRPr lang="en-US" sz="5400">
              <a:solidFill>
                <a:schemeClr val="accent2"/>
              </a:solidFill>
              <a:ea typeface="+mj-ea"/>
              <a:cs typeface="+mj-cs"/>
            </a:endParaRPr>
          </a:p>
        </p:txBody>
      </p:sp>
      <p:pic>
        <p:nvPicPr>
          <p:cNvPr id="7" name="Picture 7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628C1212-7433-41D5-ABD2-241852C4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001" y="321734"/>
            <a:ext cx="2569162" cy="1445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CE033-19ED-4CDF-8FAF-7AE52D826FAA}"/>
              </a:ext>
            </a:extLst>
          </p:cNvPr>
          <p:cNvSpPr txBox="1"/>
          <p:nvPr/>
        </p:nvSpPr>
        <p:spPr>
          <a:xfrm>
            <a:off x="129" y="2702471"/>
            <a:ext cx="6742921" cy="3274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1017270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>
                <a:latin typeface="Franklin Gothic Medium Cond"/>
              </a:rPr>
              <a:t>I encourage you to take some group pictures with the Strategic Plan signs in the foyer.</a:t>
            </a:r>
            <a:endParaRPr lang="en-US"/>
          </a:p>
          <a:p>
            <a:pPr marL="1017270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>
                <a:latin typeface="Franklin Gothic Medium Cond"/>
              </a:rPr>
              <a:t>Don’t forget to pick up a treat at the table.</a:t>
            </a:r>
          </a:p>
          <a:p>
            <a:pPr marL="1017270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3200">
                <a:latin typeface="Franklin Gothic Medium Cond"/>
              </a:rPr>
              <a:t>Grab handy materials – we have limited full reports, a comprehensive two-page summary and stickers for all.</a:t>
            </a:r>
          </a:p>
        </p:txBody>
      </p:sp>
      <p:pic>
        <p:nvPicPr>
          <p:cNvPr id="9" name="Picture 9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B7C6C63F-AB74-4C9E-AB27-962B59DE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01" y="1913291"/>
            <a:ext cx="2569162" cy="1445154"/>
          </a:xfrm>
          <a:prstGeom prst="rect">
            <a:avLst/>
          </a:prstGeom>
        </p:spPr>
      </p:pic>
      <p:pic>
        <p:nvPicPr>
          <p:cNvPr id="11" name="Picture 11" descr="A group of people standing in front of a crowd&#10;&#10;Description generated with very high confidence">
            <a:extLst>
              <a:ext uri="{FF2B5EF4-FFF2-40B4-BE49-F238E27FC236}">
                <a16:creationId xmlns:a16="http://schemas.microsoft.com/office/drawing/2014/main" id="{F7C7DEDF-99DC-4BFF-97C8-4A465DB9F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707" y="3504848"/>
            <a:ext cx="2559751" cy="14398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AF6EFCA-56DD-442E-9948-D162BEBBF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5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0D9C7011-5F56-473C-8D7A-CFEBB7C17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358" y="5091111"/>
            <a:ext cx="2568448" cy="144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FD27467-D80C-4026-B8A6-C05F542C0D20}"/>
              </a:ext>
            </a:extLst>
          </p:cNvPr>
          <p:cNvSpPr>
            <a:spLocks noGrp="1"/>
          </p:cNvSpPr>
          <p:nvPr/>
        </p:nvSpPr>
        <p:spPr>
          <a:xfrm>
            <a:off x="8143036" y="627289"/>
            <a:ext cx="3527043" cy="558698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i="1">
                <a:solidFill>
                  <a:srgbClr val="FFFFFF"/>
                </a:solidFill>
                <a:latin typeface="Franklin Gothic Medium Cond"/>
              </a:rPr>
              <a:t>“This strategic planning exercise, in the breadth of its consulting, engagement, analysis and synthesis, has been a valuable process in understanding the role IT plays in the life of the University and its community.”</a:t>
            </a:r>
            <a:endParaRPr lang="en-US" sz="2200">
              <a:solidFill>
                <a:srgbClr val="FFFFFF"/>
              </a:solidFill>
              <a:latin typeface="Franklin Gothic Medium Cond"/>
            </a:endParaRPr>
          </a:p>
          <a:p>
            <a:pPr marL="28575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,Sans-Serif"/>
              <a:buChar char="•"/>
            </a:pPr>
            <a:endParaRPr lang="en-US" sz="2200">
              <a:solidFill>
                <a:srgbClr val="FFFFFF"/>
              </a:solidFill>
              <a:latin typeface="Franklin Gothic Medium Cond"/>
            </a:endParaRP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Marden Paul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Director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Planning, Governance and Assessment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Information Technology Services</a:t>
            </a:r>
          </a:p>
        </p:txBody>
      </p:sp>
      <p:pic>
        <p:nvPicPr>
          <p:cNvPr id="2" name="Picture 2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7EFD8D8A-636D-4C48-8B3A-55AF8465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756558"/>
            <a:ext cx="7119257" cy="533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5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A9CEF-B107-4E73-82E2-DC53F422E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81" y="1799191"/>
            <a:ext cx="3685070" cy="325526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Aft>
                <a:spcPts val="600"/>
              </a:spcAft>
            </a:pPr>
            <a:r>
              <a:rPr lang="en-US" sz="2200" i="1" spc="-100">
                <a:latin typeface="Franklin Gothic Medium Cond"/>
              </a:rPr>
              <a:t>“It’s not really about just the immediate team you work with, it’s not even about the department you work in, in the end, we all play for team </a:t>
            </a:r>
            <a:br>
              <a:rPr lang="en-US" sz="2200" i="1" spc="-100">
                <a:latin typeface="Franklin Gothic Medium Cond"/>
              </a:rPr>
            </a:br>
            <a:r>
              <a:rPr lang="en-US" sz="2200" i="1" spc="-100">
                <a:latin typeface="Franklin Gothic Medium Cond"/>
              </a:rPr>
              <a:t>U of T.”</a:t>
            </a:r>
            <a:endParaRPr lang="en-US" sz="2200" spc="-100">
              <a:latin typeface="Franklin Gothic Medium Cond"/>
            </a:endParaRPr>
          </a:p>
          <a:p>
            <a:pPr>
              <a:spcAft>
                <a:spcPts val="600"/>
              </a:spcAft>
            </a:pPr>
            <a:endParaRPr lang="en-US" sz="2200" spc="-100">
              <a:latin typeface="Franklin Gothic Medium Cond"/>
            </a:endParaRPr>
          </a:p>
          <a:p>
            <a:pPr>
              <a:spcAft>
                <a:spcPts val="600"/>
              </a:spcAft>
            </a:pPr>
            <a:r>
              <a:rPr lang="en-US" sz="2200" spc="-100">
                <a:latin typeface="Franklin Gothic Medium Cond"/>
              </a:rPr>
              <a:t>Zoran </a:t>
            </a:r>
            <a:r>
              <a:rPr lang="en-US" sz="2200" spc="-100" err="1">
                <a:latin typeface="Franklin Gothic Medium Cond"/>
              </a:rPr>
              <a:t>Piljevic</a:t>
            </a:r>
            <a:endParaRPr lang="en-US" sz="2200" spc="-100">
              <a:latin typeface="Franklin Gothic Medium Cond"/>
            </a:endParaRPr>
          </a:p>
          <a:p>
            <a:pPr>
              <a:spcAft>
                <a:spcPts val="600"/>
              </a:spcAft>
            </a:pPr>
            <a:r>
              <a:rPr lang="en-US" sz="2200" spc="-100">
                <a:latin typeface="Franklin Gothic Medium Cond"/>
              </a:rPr>
              <a:t>Director</a:t>
            </a:r>
          </a:p>
          <a:p>
            <a:pPr>
              <a:spcAft>
                <a:spcPts val="600"/>
              </a:spcAft>
            </a:pPr>
            <a:r>
              <a:rPr lang="en-US" sz="2200" spc="-100">
                <a:latin typeface="Franklin Gothic Medium Cond"/>
              </a:rPr>
              <a:t>Information and Instructional Technology Services</a:t>
            </a:r>
          </a:p>
          <a:p>
            <a:pPr>
              <a:spcAft>
                <a:spcPts val="600"/>
              </a:spcAft>
            </a:pPr>
            <a:r>
              <a:rPr lang="en-US" sz="2200" spc="-100">
                <a:latin typeface="Franklin Gothic Medium Cond"/>
              </a:rPr>
              <a:t>University of Toronto Scarborough</a:t>
            </a:r>
          </a:p>
        </p:txBody>
      </p:sp>
      <p:pic>
        <p:nvPicPr>
          <p:cNvPr id="4" name="Picture 4" descr="A group of people standing in front of a store&#10;&#10;Description generated with high confidence">
            <a:extLst>
              <a:ext uri="{FF2B5EF4-FFF2-40B4-BE49-F238E27FC236}">
                <a16:creationId xmlns:a16="http://schemas.microsoft.com/office/drawing/2014/main" id="{B98FA96F-EB3F-41D6-B3A4-DA429AC26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6" r="-1" b="14113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698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5" descr="A group of people sitting at a desk in front of a computer screen&#10;&#10;Description generated with very high confidence">
            <a:extLst>
              <a:ext uri="{FF2B5EF4-FFF2-40B4-BE49-F238E27FC236}">
                <a16:creationId xmlns:a16="http://schemas.microsoft.com/office/drawing/2014/main" id="{0B57C539-1D23-4837-876C-5E299456A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515" y="1593589"/>
            <a:ext cx="6500974" cy="3656797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C6DFEEC6-7777-4C4E-9A26-9BAD486AA313}"/>
              </a:ext>
            </a:extLst>
          </p:cNvPr>
          <p:cNvSpPr txBox="1"/>
          <p:nvPr/>
        </p:nvSpPr>
        <p:spPr>
          <a:xfrm>
            <a:off x="8194618" y="1594590"/>
            <a:ext cx="3654857" cy="315790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 i="1">
                <a:solidFill>
                  <a:srgbClr val="FFFFFF"/>
                </a:solidFill>
                <a:latin typeface="Franklin Gothic Medium Cond"/>
              </a:rPr>
              <a:t>“If we’re more transparent, we can build trust and we can do a lot more than we can do individually. The sum of the whole is much more than the sum of the individual parts.”</a:t>
            </a:r>
            <a:endParaRPr lang="en-US" sz="2200">
              <a:latin typeface="Franklin Gothic Medium Cond"/>
            </a:endParaRPr>
          </a:p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2200" i="1">
              <a:solidFill>
                <a:srgbClr val="FFFFFF"/>
              </a:solidFill>
              <a:latin typeface="Franklin Gothic Medium Cond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Bo </a:t>
            </a:r>
            <a:r>
              <a:rPr lang="en-US" sz="2200" err="1">
                <a:solidFill>
                  <a:srgbClr val="FFFFFF"/>
                </a:solidFill>
                <a:latin typeface="Franklin Gothic Medium Cond"/>
              </a:rPr>
              <a:t>Wandschneider</a:t>
            </a:r>
            <a:endParaRPr lang="en-US" sz="2200">
              <a:solidFill>
                <a:srgbClr val="FFFFFF"/>
              </a:solidFill>
              <a:latin typeface="Franklin Gothic Medium Cond"/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Chief Information Officer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200">
                <a:solidFill>
                  <a:srgbClr val="FFFFFF"/>
                </a:solidFill>
                <a:latin typeface="Franklin Gothic Medium Cond"/>
              </a:rPr>
              <a:t>Information Technology Services</a:t>
            </a:r>
          </a:p>
        </p:txBody>
      </p:sp>
    </p:spTree>
    <p:extLst>
      <p:ext uri="{BB962C8B-B14F-4D97-AF65-F5344CB8AC3E}">
        <p14:creationId xmlns:p14="http://schemas.microsoft.com/office/powerpoint/2010/main" val="14844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51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74BE0-5632-49D0-975B-EB2F5E18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5000" dirty="0" err="1">
                <a:latin typeface="Franklin Gothic Demi"/>
              </a:rPr>
              <a:t>IT@UofT</a:t>
            </a:r>
            <a:br>
              <a:rPr lang="en-US" sz="5000">
                <a:latin typeface="Franklin Gothic Demi"/>
              </a:rPr>
            </a:br>
            <a:r>
              <a:rPr lang="en-US" sz="50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Framework</a:t>
            </a:r>
            <a:endParaRPr lang="en-US" sz="50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D81A2-8E1D-43D4-901E-80E6793AE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61" y="2663495"/>
            <a:ext cx="4246360" cy="3274586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The </a:t>
            </a:r>
            <a:r>
              <a:rPr lang="en-US" sz="2200" b="1" dirty="0" err="1">
                <a:solidFill>
                  <a:srgbClr val="FFFFFF"/>
                </a:solidFill>
                <a:latin typeface="Franklin Gothic Medium Cond"/>
              </a:rPr>
              <a:t>IT@UofT</a:t>
            </a:r>
            <a:r>
              <a:rPr lang="en-US" sz="2200" b="1" dirty="0">
                <a:solidFill>
                  <a:srgbClr val="FFFFFF"/>
                </a:solidFill>
                <a:latin typeface="Franklin Gothic Medium Cond"/>
              </a:rPr>
              <a:t> Strategic Plan</a:t>
            </a: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 framework is inspired by a community-wide appetite for </a:t>
            </a:r>
            <a:r>
              <a:rPr lang="en-US" sz="2200" dirty="0">
                <a:solidFill>
                  <a:schemeClr val="bg1"/>
                </a:solidFill>
                <a:latin typeface="Franklin Gothic Medium Cond"/>
              </a:rPr>
              <a:t>working 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 Cond"/>
              </a:rPr>
              <a:t>collaboratively</a:t>
            </a: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 and 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 Cond"/>
              </a:rPr>
              <a:t>collectively</a:t>
            </a: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 within a federated model based on a shared foundation and guiding principles.</a:t>
            </a:r>
          </a:p>
          <a:p>
            <a:pPr marL="0" indent="0" algn="r">
              <a:buNone/>
            </a:pP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The Strategic Plan is for the 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 Cond"/>
              </a:rPr>
              <a:t>entire </a:t>
            </a:r>
            <a:r>
              <a:rPr lang="en-US" sz="22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 Cond"/>
              </a:rPr>
              <a:t>IT@UofT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Medium Cond"/>
              </a:rPr>
              <a:t> community</a:t>
            </a:r>
            <a:r>
              <a:rPr lang="en-US" sz="2200" dirty="0">
                <a:solidFill>
                  <a:srgbClr val="FFFFFF"/>
                </a:solidFill>
                <a:latin typeface="Franklin Gothic Medium Cond"/>
              </a:rPr>
              <a:t>.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12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DC41EB4-05C0-498C-AE0C-919ECE880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79" b="2"/>
          <a:stretch/>
        </p:blipFill>
        <p:spPr>
          <a:xfrm>
            <a:off x="9402417" y="768097"/>
            <a:ext cx="2093613" cy="2335127"/>
          </a:xfrm>
          <a:prstGeom prst="rect">
            <a:avLst/>
          </a:prstGeom>
        </p:spPr>
      </p:pic>
      <p:sp>
        <p:nvSpPr>
          <p:cNvPr id="49" name="Rectangle 53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 descr="A group of people sitting at a desk with a computer on a table&#10;&#10;Description generated with very high confidence">
            <a:extLst>
              <a:ext uri="{FF2B5EF4-FFF2-40B4-BE49-F238E27FC236}">
                <a16:creationId xmlns:a16="http://schemas.microsoft.com/office/drawing/2014/main" id="{17AAB691-739A-439D-90F8-641CC7BF8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0" r="14569" b="-1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4" name="Picture 4" descr="A person sitting at a desk in front of a computer&#10;&#10;Description generated with very high confidence">
            <a:extLst>
              <a:ext uri="{FF2B5EF4-FFF2-40B4-BE49-F238E27FC236}">
                <a16:creationId xmlns:a16="http://schemas.microsoft.com/office/drawing/2014/main" id="{DE0CB367-EAF9-44C1-964D-0540D25C2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3" r="22339" b="-2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51" name="Rectangle 55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20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E7A8-C27C-4901-ABE3-AEAE13387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25" y="63151"/>
            <a:ext cx="2947482" cy="3881257"/>
          </a:xfrm>
        </p:spPr>
        <p:txBody>
          <a:bodyPr>
            <a:normAutofit/>
          </a:bodyPr>
          <a:lstStyle/>
          <a:p>
            <a:pPr algn="r"/>
            <a:r>
              <a:rPr lang="en-US" sz="5000" err="1">
                <a:latin typeface="Franklin Gothic Demi"/>
              </a:rPr>
              <a:t>IT@UofT</a:t>
            </a:r>
            <a:br>
              <a:rPr lang="en-US" sz="5000">
                <a:latin typeface="Franklin Gothic Demi"/>
              </a:rPr>
            </a:br>
            <a:r>
              <a:rPr lang="en-US" sz="50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Vision</a:t>
            </a:r>
            <a:endParaRPr lang="en-US" sz="50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04BDDDD-249C-4737-B806-10B92F16F0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891823"/>
              </p:ext>
            </p:extLst>
          </p:nvPr>
        </p:nvGraphicFramePr>
        <p:xfrm>
          <a:off x="259113" y="2961633"/>
          <a:ext cx="2913311" cy="2812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34" name="Picture 534" descr="A close up of a sign&#10;&#10;Description generated with high confidence">
            <a:extLst>
              <a:ext uri="{FF2B5EF4-FFF2-40B4-BE49-F238E27FC236}">
                <a16:creationId xmlns:a16="http://schemas.microsoft.com/office/drawing/2014/main" id="{1E184555-5A25-447E-AB69-7CE08C51E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182" y="3558410"/>
            <a:ext cx="2336181" cy="2125151"/>
          </a:xfrm>
          <a:prstGeom prst="rect">
            <a:avLst/>
          </a:prstGeom>
        </p:spPr>
      </p:pic>
      <p:sp>
        <p:nvSpPr>
          <p:cNvPr id="586" name="TextBox 585">
            <a:extLst>
              <a:ext uri="{FF2B5EF4-FFF2-40B4-BE49-F238E27FC236}">
                <a16:creationId xmlns:a16="http://schemas.microsoft.com/office/drawing/2014/main" id="{E801429A-D01D-4EFD-8BCC-270D05943082}"/>
              </a:ext>
            </a:extLst>
          </p:cNvPr>
          <p:cNvSpPr txBox="1"/>
          <p:nvPr/>
        </p:nvSpPr>
        <p:spPr>
          <a:xfrm>
            <a:off x="3973443" y="1140792"/>
            <a:ext cx="76354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err="1">
                <a:solidFill>
                  <a:srgbClr val="595959"/>
                </a:solidFill>
                <a:latin typeface="Franklin Gothic Medium Cond"/>
              </a:rPr>
              <a:t>IT@UofT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 provides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leadership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 that enables the University to achieve our mission by fostering an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integrated and collaborative community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, built on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creativity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,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agility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,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transparency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 and </a:t>
            </a:r>
            <a:r>
              <a:rPr lang="en-US" sz="3000">
                <a:solidFill>
                  <a:srgbClr val="FAB900"/>
                </a:solidFill>
                <a:latin typeface="Franklin Gothic Medium Cond"/>
              </a:rPr>
              <a:t>trust</a:t>
            </a:r>
            <a:r>
              <a:rPr lang="en-US" sz="3000">
                <a:solidFill>
                  <a:srgbClr val="595959"/>
                </a:solidFill>
                <a:latin typeface="Franklin Gothic Medium Cond"/>
              </a:rPr>
              <a:t>.</a:t>
            </a:r>
            <a:r>
              <a:rPr lang="en-US" sz="3000">
                <a:latin typeface="Franklin Gothic Medium Cond"/>
              </a:rPr>
              <a:t>​</a:t>
            </a: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10141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6E089-D972-4D8B-AA54-F17AAB10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010" y="3988713"/>
            <a:ext cx="6162486" cy="188322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7200" err="1">
                <a:latin typeface="Franklin Gothic Demi"/>
              </a:rPr>
              <a:t>IT@UofT</a:t>
            </a:r>
            <a:r>
              <a:rPr lang="en-US" sz="7200">
                <a:latin typeface="Franklin Gothic Demi"/>
              </a:rPr>
              <a:t> </a:t>
            </a:r>
            <a:r>
              <a:rPr lang="en-US" sz="72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Pillars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9A9BA3D-CFED-4F43-8DCB-42D22985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4532" y="2444206"/>
            <a:ext cx="1611888" cy="83848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latin typeface="Franklin Gothic Demi"/>
              </a:rPr>
              <a:t>PEOPLE</a:t>
            </a:r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E95AE087-4662-48FE-8A1E-D2862D037F90}"/>
              </a:ext>
            </a:extLst>
          </p:cNvPr>
          <p:cNvSpPr txBox="1">
            <a:spLocks/>
          </p:cNvSpPr>
          <p:nvPr/>
        </p:nvSpPr>
        <p:spPr>
          <a:xfrm>
            <a:off x="5045459" y="2442336"/>
            <a:ext cx="1611888" cy="838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ranklin Gothic Demi"/>
              </a:rPr>
              <a:t>SOLUTIONS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DBC587F-F04A-44D3-8342-965F13B7639B}"/>
              </a:ext>
            </a:extLst>
          </p:cNvPr>
          <p:cNvSpPr txBox="1">
            <a:spLocks/>
          </p:cNvSpPr>
          <p:nvPr/>
        </p:nvSpPr>
        <p:spPr>
          <a:xfrm>
            <a:off x="8537570" y="2442336"/>
            <a:ext cx="2247667" cy="838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ranklin Gothic Demi"/>
              </a:rPr>
              <a:t>COLLABORATION</a:t>
            </a:r>
          </a:p>
        </p:txBody>
      </p:sp>
      <p:pic>
        <p:nvPicPr>
          <p:cNvPr id="25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F508CDB8-440A-4FA1-A9D1-8DC9008CD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99" y="856590"/>
            <a:ext cx="2062052" cy="1448295"/>
          </a:xfrm>
          <a:prstGeom prst="rect">
            <a:avLst/>
          </a:prstGeom>
        </p:spPr>
      </p:pic>
      <p:pic>
        <p:nvPicPr>
          <p:cNvPr id="29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F3CCDF6-4CAF-4D16-B826-6580B8E6B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503" y="875695"/>
            <a:ext cx="1858948" cy="1494367"/>
          </a:xfrm>
          <a:prstGeom prst="rect">
            <a:avLst/>
          </a:prstGeom>
        </p:spPr>
      </p:pic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3485275-E8B8-48CF-85B0-F33A41CC3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892" y="781773"/>
            <a:ext cx="1830032" cy="16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73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98D2E-C615-4ECF-A18C-7CAC47C33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3197" y="-45412"/>
            <a:ext cx="3592610" cy="4601183"/>
          </a:xfrm>
        </p:spPr>
        <p:txBody>
          <a:bodyPr>
            <a:normAutofit/>
          </a:bodyPr>
          <a:lstStyle/>
          <a:p>
            <a:pPr algn="r"/>
            <a:r>
              <a:rPr lang="en-US" sz="5000" err="1">
                <a:latin typeface="Franklin Gothic Demi"/>
              </a:rPr>
              <a:t>IT@UofT</a:t>
            </a:r>
            <a:br>
              <a:rPr lang="en-US" sz="5000">
                <a:latin typeface="Franklin Gothic Demi"/>
              </a:rPr>
            </a:br>
            <a:r>
              <a:rPr lang="en-US" sz="5000">
                <a:solidFill>
                  <a:schemeClr val="accent2">
                    <a:lumMod val="40000"/>
                    <a:lumOff val="60000"/>
                  </a:schemeClr>
                </a:solidFill>
                <a:latin typeface="Franklin Gothic Demi"/>
              </a:rPr>
              <a:t>Guiding Principles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8018D-F18E-4154-9628-296F67B2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6016" y="1827126"/>
            <a:ext cx="7371298" cy="522348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/>
              <a:t>We take a University-wide view and embrace commonalities and strengths while respecting the diverse needs of the divisions and departments.</a:t>
            </a:r>
          </a:p>
          <a:p>
            <a:pPr marL="457200" indent="-457200">
              <a:buAutoNum type="arabicPeriod"/>
            </a:pPr>
            <a:r>
              <a:rPr lang="en-US"/>
              <a:t>We strive to implement simple, sustainable and adaptable solutions for our community.</a:t>
            </a:r>
          </a:p>
          <a:p>
            <a:pPr marL="457200" indent="-457200">
              <a:buAutoNum type="arabicPeriod"/>
            </a:pPr>
            <a:r>
              <a:rPr lang="en-US"/>
              <a:t>Security, privacy and accessibility are foundational to our work.</a:t>
            </a:r>
          </a:p>
          <a:p>
            <a:pPr marL="457200" indent="-457200">
              <a:buAutoNum type="arabicPeriod"/>
            </a:pPr>
            <a:r>
              <a:rPr lang="en-US"/>
              <a:t>We trust and value peoples’ unique talents from across the University.</a:t>
            </a:r>
          </a:p>
          <a:p>
            <a:pPr marL="457200" indent="-457200">
              <a:buAutoNum type="arabicPeriod"/>
            </a:pPr>
            <a:r>
              <a:rPr lang="en-US"/>
              <a:t>Through active engagement, the needs of the students, faculty and staff inform and shape our solutions.</a:t>
            </a:r>
          </a:p>
          <a:p>
            <a:pPr marL="457200" indent="-457200">
              <a:buAutoNum type="arabicPeriod"/>
            </a:pPr>
            <a:r>
              <a:rPr lang="en-US"/>
              <a:t>We use technology deliberately to achieve efficiencies and deliver more effective service through digitalization and process transformation.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  <a:p>
            <a:pPr>
              <a:buNone/>
            </a:pPr>
            <a:endParaRPr lang="en-US"/>
          </a:p>
          <a:p>
            <a:pPr>
              <a:buNone/>
            </a:pPr>
            <a:endParaRPr lang="en-US"/>
          </a:p>
        </p:txBody>
      </p: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A361F9-4E5E-4995-9CBC-53EE1437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7" y="3606789"/>
            <a:ext cx="2041503" cy="267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696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214</TotalTime>
  <Words>474</Words>
  <Application>Microsoft Macintosh PowerPoint</Application>
  <PresentationFormat>Widescreen</PresentationFormat>
  <Paragraphs>128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Arial,Sans-Serif</vt:lpstr>
      <vt:lpstr>Calibri</vt:lpstr>
      <vt:lpstr>Corbel</vt:lpstr>
      <vt:lpstr>Franklin Gothic Demi</vt:lpstr>
      <vt:lpstr>Franklin Gothic Medium Cond</vt:lpstr>
      <vt:lpstr>Tw Cen MT</vt:lpstr>
      <vt:lpstr>Wingdings</vt:lpstr>
      <vt:lpstr>Wingdings 2</vt:lpstr>
      <vt:lpstr>Frame</vt:lpstr>
      <vt:lpstr>IT@UofT:  Leading change across the  tri-campus community Strategic Plan (2019 – 2024)  </vt:lpstr>
      <vt:lpstr>PowerPoint Presentation</vt:lpstr>
      <vt:lpstr>PowerPoint Presentation</vt:lpstr>
      <vt:lpstr>“It’s not really about just the immediate team you work with, it’s not even about the department you work in, in the end, we all play for team  U of T.”  Zoran Piljevic Director Information and Instructional Technology Services University of Toronto Scarborough</vt:lpstr>
      <vt:lpstr>PowerPoint Presentation</vt:lpstr>
      <vt:lpstr>IT@UofT Framework</vt:lpstr>
      <vt:lpstr>IT@UofT Vision</vt:lpstr>
      <vt:lpstr>IT@UofT Pillars</vt:lpstr>
      <vt:lpstr>IT@UofT Guiding Principles</vt:lpstr>
      <vt:lpstr>Benefits to U of T’s  tri-campus community</vt:lpstr>
      <vt:lpstr>PowerPoint Presentation</vt:lpstr>
      <vt:lpstr>Enough talking – let's hear from the most important pillar – IT@UofT People.</vt:lpstr>
      <vt:lpstr>PowerPoint Presentation</vt:lpstr>
      <vt:lpstr>PowerPoint Presentation</vt:lpstr>
      <vt:lpstr>PowerPoint Presentation</vt:lpstr>
      <vt:lpstr>PowerPoint Presentation</vt:lpstr>
      <vt:lpstr>IT@UofT Next steps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Carrie Schmidt</dc:creator>
  <cp:lastModifiedBy>Chloe Payne</cp:lastModifiedBy>
  <cp:revision>21</cp:revision>
  <cp:lastPrinted>2019-04-30T16:02:07Z</cp:lastPrinted>
  <dcterms:created xsi:type="dcterms:W3CDTF">2017-04-12T06:43:19Z</dcterms:created>
  <dcterms:modified xsi:type="dcterms:W3CDTF">2019-05-21T13:33:45Z</dcterms:modified>
</cp:coreProperties>
</file>